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9" r:id="rId2"/>
    <p:sldId id="260" r:id="rId3"/>
    <p:sldId id="261" r:id="rId4"/>
    <p:sldId id="285" r:id="rId5"/>
    <p:sldId id="262" r:id="rId6"/>
    <p:sldId id="265" r:id="rId7"/>
    <p:sldId id="264" r:id="rId8"/>
    <p:sldId id="263" r:id="rId9"/>
    <p:sldId id="266" r:id="rId10"/>
    <p:sldId id="268" r:id="rId11"/>
    <p:sldId id="269" r:id="rId12"/>
    <p:sldId id="267" r:id="rId13"/>
    <p:sldId id="270" r:id="rId14"/>
    <p:sldId id="271" r:id="rId15"/>
    <p:sldId id="272" r:id="rId16"/>
    <p:sldId id="273" r:id="rId17"/>
    <p:sldId id="290" r:id="rId18"/>
    <p:sldId id="291" r:id="rId19"/>
    <p:sldId id="289" r:id="rId20"/>
    <p:sldId id="274" r:id="rId21"/>
    <p:sldId id="275" r:id="rId22"/>
    <p:sldId id="276" r:id="rId23"/>
    <p:sldId id="277" r:id="rId24"/>
    <p:sldId id="278" r:id="rId25"/>
    <p:sldId id="280" r:id="rId26"/>
    <p:sldId id="279" r:id="rId27"/>
    <p:sldId id="282" r:id="rId28"/>
    <p:sldId id="281" r:id="rId29"/>
    <p:sldId id="286" r:id="rId30"/>
    <p:sldId id="283" r:id="rId31"/>
    <p:sldId id="284" r:id="rId32"/>
    <p:sldId id="288"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9FC0A-A546-E545-903E-C6F583492DA8}" type="datetimeFigureOut">
              <a:rPr kumimoji="1" lang="zh-CN" altLang="en-US" smtClean="0"/>
              <a:t>2018/1/18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47B673-FCAC-D940-B85A-7AA351F33613}" type="slidenum">
              <a:rPr kumimoji="1" lang="zh-CN" altLang="en-US" smtClean="0"/>
              <a:t>‹#›</a:t>
            </a:fld>
            <a:endParaRPr kumimoji="1" lang="zh-CN" altLang="en-US"/>
          </a:p>
        </p:txBody>
      </p:sp>
    </p:spTree>
    <p:extLst>
      <p:ext uri="{BB962C8B-B14F-4D97-AF65-F5344CB8AC3E}">
        <p14:creationId xmlns:p14="http://schemas.microsoft.com/office/powerpoint/2010/main" val="716452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247B673-FCAC-D940-B85A-7AA351F33613}" type="slidenum">
              <a:rPr kumimoji="1" lang="zh-CN" altLang="en-US" smtClean="0"/>
              <a:t>31</a:t>
            </a:fld>
            <a:endParaRPr kumimoji="1" lang="zh-CN" altLang="en-US"/>
          </a:p>
        </p:txBody>
      </p:sp>
    </p:spTree>
    <p:extLst>
      <p:ext uri="{BB962C8B-B14F-4D97-AF65-F5344CB8AC3E}">
        <p14:creationId xmlns:p14="http://schemas.microsoft.com/office/powerpoint/2010/main" val="476778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247B673-FCAC-D940-B85A-7AA351F33613}" type="slidenum">
              <a:rPr kumimoji="1" lang="zh-CN" altLang="en-US" smtClean="0"/>
              <a:t>32</a:t>
            </a:fld>
            <a:endParaRPr kumimoji="1" lang="zh-CN" altLang="en-US"/>
          </a:p>
        </p:txBody>
      </p:sp>
    </p:spTree>
    <p:extLst>
      <p:ext uri="{BB962C8B-B14F-4D97-AF65-F5344CB8AC3E}">
        <p14:creationId xmlns:p14="http://schemas.microsoft.com/office/powerpoint/2010/main" val="69805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30D00D5-D19F-4DFA-A331-0ED2DE7D2530}" type="datetimeFigureOut">
              <a:rPr lang="zh-CN" altLang="en-US" smtClean="0">
                <a:solidFill>
                  <a:prstClr val="black">
                    <a:tint val="75000"/>
                  </a:prstClr>
                </a:solidFill>
              </a:rPr>
              <a:pPr/>
              <a:t>2018/1/18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C3882DB-58AF-48A6-B415-FBE8D109ECC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1628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30D00D5-D19F-4DFA-A331-0ED2DE7D2530}" type="datetimeFigureOut">
              <a:rPr lang="zh-CN" altLang="en-US" smtClean="0">
                <a:solidFill>
                  <a:prstClr val="black">
                    <a:tint val="75000"/>
                  </a:prstClr>
                </a:solidFill>
              </a:rPr>
              <a:pPr/>
              <a:t>2018/1/18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C3882DB-58AF-48A6-B415-FBE8D109ECC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1665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30D00D5-D19F-4DFA-A331-0ED2DE7D2530}" type="datetimeFigureOut">
              <a:rPr lang="zh-CN" altLang="en-US" smtClean="0">
                <a:solidFill>
                  <a:prstClr val="black">
                    <a:tint val="75000"/>
                  </a:prstClr>
                </a:solidFill>
              </a:rPr>
              <a:pPr/>
              <a:t>2018/1/18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C3882DB-58AF-48A6-B415-FBE8D109ECC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82045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30D00D5-D19F-4DFA-A331-0ED2DE7D2530}" type="datetimeFigureOut">
              <a:rPr lang="zh-CN" altLang="en-US" smtClean="0">
                <a:solidFill>
                  <a:prstClr val="black">
                    <a:tint val="75000"/>
                  </a:prstClr>
                </a:solidFill>
              </a:rPr>
              <a:pPr/>
              <a:t>2018/1/18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C3882DB-58AF-48A6-B415-FBE8D109ECC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0749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30D00D5-D19F-4DFA-A331-0ED2DE7D2530}" type="datetimeFigureOut">
              <a:rPr lang="zh-CN" altLang="en-US" smtClean="0">
                <a:solidFill>
                  <a:prstClr val="black">
                    <a:tint val="75000"/>
                  </a:prstClr>
                </a:solidFill>
              </a:rPr>
              <a:pPr/>
              <a:t>2018/1/18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C3882DB-58AF-48A6-B415-FBE8D109ECC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54240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30D00D5-D19F-4DFA-A331-0ED2DE7D2530}" type="datetimeFigureOut">
              <a:rPr lang="zh-CN" altLang="en-US" smtClean="0">
                <a:solidFill>
                  <a:prstClr val="black">
                    <a:tint val="75000"/>
                  </a:prstClr>
                </a:solidFill>
              </a:rPr>
              <a:pPr/>
              <a:t>2018/1/18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C3882DB-58AF-48A6-B415-FBE8D109ECC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7546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30D00D5-D19F-4DFA-A331-0ED2DE7D2530}" type="datetimeFigureOut">
              <a:rPr lang="zh-CN" altLang="en-US" smtClean="0">
                <a:solidFill>
                  <a:prstClr val="black">
                    <a:tint val="75000"/>
                  </a:prstClr>
                </a:solidFill>
              </a:rPr>
              <a:pPr/>
              <a:t>2018/1/18</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C3882DB-58AF-48A6-B415-FBE8D109ECC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35711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30D00D5-D19F-4DFA-A331-0ED2DE7D2530}" type="datetimeFigureOut">
              <a:rPr lang="zh-CN" altLang="en-US" smtClean="0">
                <a:solidFill>
                  <a:prstClr val="black">
                    <a:tint val="75000"/>
                  </a:prstClr>
                </a:solidFill>
              </a:rPr>
              <a:pPr/>
              <a:t>2018/1/18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C3882DB-58AF-48A6-B415-FBE8D109ECC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46681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0D00D5-D19F-4DFA-A331-0ED2DE7D2530}" type="datetimeFigureOut">
              <a:rPr lang="zh-CN" altLang="en-US" smtClean="0">
                <a:solidFill>
                  <a:prstClr val="black">
                    <a:tint val="75000"/>
                  </a:prstClr>
                </a:solidFill>
              </a:rPr>
              <a:pPr/>
              <a:t>2018/1/18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C3882DB-58AF-48A6-B415-FBE8D109ECC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62189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30D00D5-D19F-4DFA-A331-0ED2DE7D2530}" type="datetimeFigureOut">
              <a:rPr lang="zh-CN" altLang="en-US" smtClean="0">
                <a:solidFill>
                  <a:prstClr val="black">
                    <a:tint val="75000"/>
                  </a:prstClr>
                </a:solidFill>
              </a:rPr>
              <a:pPr/>
              <a:t>2018/1/18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C3882DB-58AF-48A6-B415-FBE8D109ECC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54133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30D00D5-D19F-4DFA-A331-0ED2DE7D2530}" type="datetimeFigureOut">
              <a:rPr lang="zh-CN" altLang="en-US" smtClean="0">
                <a:solidFill>
                  <a:prstClr val="black">
                    <a:tint val="75000"/>
                  </a:prstClr>
                </a:solidFill>
              </a:rPr>
              <a:pPr/>
              <a:t>2018/1/18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C3882DB-58AF-48A6-B415-FBE8D109ECC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72154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0D00D5-D19F-4DFA-A331-0ED2DE7D2530}" type="datetimeFigureOut">
              <a:rPr lang="zh-CN" altLang="en-US" smtClean="0">
                <a:solidFill>
                  <a:prstClr val="black">
                    <a:tint val="75000"/>
                  </a:prstClr>
                </a:solidFill>
              </a:rPr>
              <a:pPr/>
              <a:t>2018/1/18</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3882DB-58AF-48A6-B415-FBE8D109ECC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71412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www.incapsula.com/ddos/attack-glossary/snmp-reflection.html" TargetMode="External"/><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2.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hyperlink" Target="http://www.hping.org/hping3.html" TargetMode="External"/><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hyperlink" Target="https://sourceforge.net/projects/loic/" TargetMode="External"/><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124" y="1521506"/>
            <a:ext cx="10058400" cy="478305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5" name="文本框 4"/>
          <p:cNvSpPr txBox="1"/>
          <p:nvPr/>
        </p:nvSpPr>
        <p:spPr>
          <a:xfrm>
            <a:off x="1690997" y="52017"/>
            <a:ext cx="8780654" cy="830997"/>
          </a:xfrm>
          <a:prstGeom prst="rect">
            <a:avLst/>
          </a:prstGeom>
          <a:noFill/>
        </p:spPr>
        <p:txBody>
          <a:bodyPr wrap="square" rtlCol="0">
            <a:spAutoFit/>
          </a:bodyPr>
          <a:lstStyle/>
          <a:p>
            <a:pPr algn="ctr"/>
            <a:r>
              <a:rPr kumimoji="1" lang="zh-CN" altLang="en-US" sz="4800" b="1" dirty="0" smtClean="0">
                <a:solidFill>
                  <a:srgbClr val="FFFF00"/>
                </a:solidFill>
                <a:latin typeface="微软雅黑" panose="020B0503020204020204" charset="-122"/>
                <a:ea typeface="微软雅黑" panose="020B0503020204020204" charset="-122"/>
                <a:cs typeface="Heiti SC Light"/>
              </a:rPr>
              <a:t>浅谈</a:t>
            </a:r>
            <a:r>
              <a:rPr kumimoji="1" lang="en-US" altLang="zh-CN" sz="4800" b="1" dirty="0" smtClean="0">
                <a:solidFill>
                  <a:srgbClr val="FFFF00"/>
                </a:solidFill>
                <a:latin typeface="微软雅黑" panose="020B0503020204020204" charset="-122"/>
                <a:ea typeface="微软雅黑" panose="020B0503020204020204" charset="-122"/>
                <a:cs typeface="Heiti SC Light"/>
              </a:rPr>
              <a:t>DDOS</a:t>
            </a:r>
            <a:r>
              <a:rPr kumimoji="1" lang="zh-CN" altLang="en-US" sz="4800" b="1" dirty="0" smtClean="0">
                <a:solidFill>
                  <a:srgbClr val="FFFF00"/>
                </a:solidFill>
                <a:latin typeface="微软雅黑" panose="020B0503020204020204" charset="-122"/>
                <a:ea typeface="微软雅黑" panose="020B0503020204020204" charset="-122"/>
                <a:cs typeface="Heiti SC Light"/>
              </a:rPr>
              <a:t>攻击分析</a:t>
            </a:r>
            <a:endParaRPr kumimoji="1" lang="zh-CN" altLang="en-US" sz="4800" b="1" dirty="0">
              <a:solidFill>
                <a:srgbClr val="FFFF00"/>
              </a:solidFill>
              <a:latin typeface="微软雅黑" panose="020B0503020204020204" charset="-122"/>
              <a:ea typeface="微软雅黑" panose="020B0503020204020204" charset="-122"/>
              <a:cs typeface="Heiti SC Light"/>
            </a:endParaRPr>
          </a:p>
        </p:txBody>
      </p:sp>
      <p:pic>
        <p:nvPicPr>
          <p:cNvPr id="6" name="图片 5"/>
          <p:cNvPicPr>
            <a:picLocks noChangeAspect="1"/>
          </p:cNvPicPr>
          <p:nvPr/>
        </p:nvPicPr>
        <p:blipFill>
          <a:blip r:embed="rId3" cstate="print"/>
          <a:stretch>
            <a:fillRect/>
          </a:stretch>
        </p:blipFill>
        <p:spPr>
          <a:xfrm>
            <a:off x="150460" y="146654"/>
            <a:ext cx="901664" cy="736360"/>
          </a:xfrm>
          <a:prstGeom prst="rect">
            <a:avLst/>
          </a:prstGeom>
        </p:spPr>
      </p:pic>
      <p:sp>
        <p:nvSpPr>
          <p:cNvPr id="4" name="文本框 3"/>
          <p:cNvSpPr txBox="1"/>
          <p:nvPr/>
        </p:nvSpPr>
        <p:spPr>
          <a:xfrm>
            <a:off x="1052124" y="1111749"/>
            <a:ext cx="3653440" cy="2985433"/>
          </a:xfrm>
          <a:prstGeom prst="rect">
            <a:avLst/>
          </a:prstGeom>
          <a:noFill/>
        </p:spPr>
        <p:txBody>
          <a:bodyPr wrap="square" rtlCol="0">
            <a:spAutoFit/>
          </a:bodyPr>
          <a:lstStyle/>
          <a:p>
            <a:r>
              <a:rPr kumimoji="1" lang="zh-CN" altLang="en-US" sz="2400" b="1" dirty="0" smtClean="0">
                <a:solidFill>
                  <a:srgbClr val="FF0000"/>
                </a:solidFill>
                <a:latin typeface="Microsoft YaHei" charset="-122"/>
                <a:ea typeface="Microsoft YaHei" charset="-122"/>
                <a:cs typeface="Microsoft YaHei" charset="-122"/>
              </a:rPr>
              <a:t>目录</a:t>
            </a:r>
            <a:endParaRPr kumimoji="1" lang="en-US" altLang="zh-CN" sz="2400" b="1" dirty="0" smtClean="0">
              <a:solidFill>
                <a:srgbClr val="FF0000"/>
              </a:solidFill>
              <a:latin typeface="Microsoft YaHei" charset="-122"/>
              <a:ea typeface="Microsoft YaHei" charset="-122"/>
              <a:cs typeface="Microsoft YaHei" charset="-122"/>
            </a:endParaRPr>
          </a:p>
          <a:p>
            <a:endParaRPr kumimoji="1" lang="en-US" altLang="zh-CN" sz="2400" b="1" dirty="0" smtClean="0">
              <a:solidFill>
                <a:srgbClr val="FF0000"/>
              </a:solidFill>
              <a:latin typeface="Microsoft YaHei" charset="-122"/>
              <a:ea typeface="Microsoft YaHei" charset="-122"/>
              <a:cs typeface="Microsoft YaHei" charset="-122"/>
            </a:endParaRPr>
          </a:p>
          <a:p>
            <a:r>
              <a:rPr kumimoji="1" lang="en-US" altLang="zh-CN" sz="2000" b="1" dirty="0" smtClean="0">
                <a:solidFill>
                  <a:srgbClr val="FF0000"/>
                </a:solidFill>
                <a:latin typeface="Microsoft YaHei" charset="-122"/>
                <a:ea typeface="Microsoft YaHei" charset="-122"/>
                <a:cs typeface="Microsoft YaHei" charset="-122"/>
              </a:rPr>
              <a:t>0x1 DDOS</a:t>
            </a:r>
            <a:r>
              <a:rPr kumimoji="1" lang="zh-CN" altLang="en-US" sz="2000" b="1" dirty="0" smtClean="0">
                <a:solidFill>
                  <a:srgbClr val="FF0000"/>
                </a:solidFill>
                <a:latin typeface="Microsoft YaHei" charset="-122"/>
                <a:ea typeface="Microsoft YaHei" charset="-122"/>
                <a:cs typeface="Microsoft YaHei" charset="-122"/>
              </a:rPr>
              <a:t>概念</a:t>
            </a:r>
            <a:endParaRPr kumimoji="1" lang="en-US" altLang="zh-CN" sz="2000" b="1" dirty="0" smtClean="0">
              <a:solidFill>
                <a:srgbClr val="FF0000"/>
              </a:solidFill>
              <a:latin typeface="Microsoft YaHei" charset="-122"/>
              <a:ea typeface="Microsoft YaHei" charset="-122"/>
              <a:cs typeface="Microsoft YaHei" charset="-122"/>
            </a:endParaRPr>
          </a:p>
          <a:p>
            <a:endParaRPr kumimoji="1" lang="en-US" altLang="zh-CN" sz="2000" b="1" dirty="0" smtClean="0">
              <a:solidFill>
                <a:srgbClr val="FF0000"/>
              </a:solidFill>
              <a:latin typeface="Microsoft YaHei" charset="-122"/>
              <a:ea typeface="Microsoft YaHei" charset="-122"/>
              <a:cs typeface="Microsoft YaHei" charset="-122"/>
            </a:endParaRPr>
          </a:p>
          <a:p>
            <a:r>
              <a:rPr kumimoji="1" lang="en-US" altLang="zh-CN" sz="2000" b="1" dirty="0" smtClean="0">
                <a:solidFill>
                  <a:srgbClr val="FF0000"/>
                </a:solidFill>
                <a:latin typeface="Microsoft YaHei" charset="-122"/>
                <a:ea typeface="Microsoft YaHei" charset="-122"/>
                <a:cs typeface="Microsoft YaHei" charset="-122"/>
              </a:rPr>
              <a:t>0x2 DOS</a:t>
            </a:r>
            <a:r>
              <a:rPr kumimoji="1" lang="zh-CN" altLang="en-US" sz="2000" b="1" dirty="0" smtClean="0">
                <a:solidFill>
                  <a:srgbClr val="FF0000"/>
                </a:solidFill>
                <a:latin typeface="Microsoft YaHei" charset="-122"/>
                <a:ea typeface="Microsoft YaHei" charset="-122"/>
                <a:cs typeface="Microsoft YaHei" charset="-122"/>
              </a:rPr>
              <a:t>的类型</a:t>
            </a:r>
            <a:endParaRPr kumimoji="1" lang="en-US" altLang="zh-CN" sz="2000" b="1" dirty="0" smtClean="0">
              <a:solidFill>
                <a:srgbClr val="FF0000"/>
              </a:solidFill>
              <a:latin typeface="Microsoft YaHei" charset="-122"/>
              <a:ea typeface="Microsoft YaHei" charset="-122"/>
              <a:cs typeface="Microsoft YaHei" charset="-122"/>
            </a:endParaRPr>
          </a:p>
          <a:p>
            <a:endParaRPr kumimoji="1" lang="en-US" altLang="zh-CN" sz="2000" b="1" dirty="0" smtClean="0">
              <a:solidFill>
                <a:srgbClr val="FF0000"/>
              </a:solidFill>
              <a:latin typeface="Microsoft YaHei" charset="-122"/>
              <a:ea typeface="Microsoft YaHei" charset="-122"/>
              <a:cs typeface="Microsoft YaHei" charset="-122"/>
            </a:endParaRPr>
          </a:p>
          <a:p>
            <a:r>
              <a:rPr kumimoji="1" lang="en-US" altLang="zh-CN" sz="2000" b="1" dirty="0" smtClean="0">
                <a:solidFill>
                  <a:srgbClr val="FF0000"/>
                </a:solidFill>
                <a:latin typeface="Microsoft YaHei" charset="-122"/>
                <a:ea typeface="Microsoft YaHei" charset="-122"/>
                <a:cs typeface="Microsoft YaHei" charset="-122"/>
              </a:rPr>
              <a:t>0x3 </a:t>
            </a:r>
            <a:r>
              <a:rPr kumimoji="1" lang="zh-CN" altLang="en-US" sz="2000" b="1" dirty="0" smtClean="0">
                <a:solidFill>
                  <a:srgbClr val="FF0000"/>
                </a:solidFill>
                <a:latin typeface="Microsoft YaHei" charset="-122"/>
                <a:ea typeface="Microsoft YaHei" charset="-122"/>
                <a:cs typeface="Microsoft YaHei" charset="-122"/>
              </a:rPr>
              <a:t>网络层和传输层的攻击</a:t>
            </a:r>
            <a:endParaRPr kumimoji="1" lang="en-US" altLang="zh-CN" sz="2000" b="1" dirty="0" smtClean="0">
              <a:solidFill>
                <a:srgbClr val="FF0000"/>
              </a:solidFill>
              <a:latin typeface="Microsoft YaHei" charset="-122"/>
              <a:ea typeface="Microsoft YaHei" charset="-122"/>
              <a:cs typeface="Microsoft YaHei" charset="-122"/>
            </a:endParaRPr>
          </a:p>
          <a:p>
            <a:endParaRPr kumimoji="1" lang="en-US" altLang="zh-CN" sz="2000" b="1" dirty="0" smtClean="0">
              <a:solidFill>
                <a:srgbClr val="FF0000"/>
              </a:solidFill>
              <a:latin typeface="Microsoft YaHei" charset="-122"/>
              <a:ea typeface="Microsoft YaHei" charset="-122"/>
              <a:cs typeface="Microsoft YaHei" charset="-122"/>
            </a:endParaRPr>
          </a:p>
          <a:p>
            <a:r>
              <a:rPr kumimoji="1" lang="en-US" altLang="zh-CN" sz="2000" b="1" dirty="0" smtClean="0">
                <a:solidFill>
                  <a:srgbClr val="FF0000"/>
                </a:solidFill>
                <a:latin typeface="Microsoft YaHei" charset="-122"/>
                <a:ea typeface="Microsoft YaHei" charset="-122"/>
                <a:cs typeface="Microsoft YaHei" charset="-122"/>
              </a:rPr>
              <a:t>0x4 </a:t>
            </a:r>
            <a:r>
              <a:rPr kumimoji="1" lang="zh-CN" altLang="en-US" sz="2000" b="1" dirty="0" smtClean="0">
                <a:solidFill>
                  <a:srgbClr val="FF0000"/>
                </a:solidFill>
                <a:latin typeface="Microsoft YaHei" charset="-122"/>
                <a:ea typeface="Microsoft YaHei" charset="-122"/>
                <a:cs typeface="Microsoft YaHei" charset="-122"/>
              </a:rPr>
              <a:t>放大攻击</a:t>
            </a:r>
            <a:endParaRPr kumimoji="1" lang="en-US" altLang="zh-CN" sz="2000" b="1" dirty="0" smtClean="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52044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pic>
        <p:nvPicPr>
          <p:cNvPr id="2" name="图片 1"/>
          <p:cNvPicPr>
            <a:picLocks noChangeAspect="1"/>
          </p:cNvPicPr>
          <p:nvPr/>
        </p:nvPicPr>
        <p:blipFill>
          <a:blip r:embed="rId3"/>
          <a:stretch>
            <a:fillRect/>
          </a:stretch>
        </p:blipFill>
        <p:spPr>
          <a:xfrm>
            <a:off x="1052124" y="1327058"/>
            <a:ext cx="10588496" cy="2412736"/>
          </a:xfrm>
          <a:prstGeom prst="rect">
            <a:avLst/>
          </a:prstGeom>
        </p:spPr>
      </p:pic>
      <p:pic>
        <p:nvPicPr>
          <p:cNvPr id="3" name="图片 2"/>
          <p:cNvPicPr>
            <a:picLocks noChangeAspect="1"/>
          </p:cNvPicPr>
          <p:nvPr/>
        </p:nvPicPr>
        <p:blipFill>
          <a:blip r:embed="rId4"/>
          <a:stretch>
            <a:fillRect/>
          </a:stretch>
        </p:blipFill>
        <p:spPr>
          <a:xfrm>
            <a:off x="1052124" y="4356243"/>
            <a:ext cx="10588497" cy="2275144"/>
          </a:xfrm>
          <a:prstGeom prst="rect">
            <a:avLst/>
          </a:prstGeom>
        </p:spPr>
      </p:pic>
      <p:sp>
        <p:nvSpPr>
          <p:cNvPr id="5" name="矩形 4"/>
          <p:cNvSpPr/>
          <p:nvPr/>
        </p:nvSpPr>
        <p:spPr>
          <a:xfrm>
            <a:off x="1052124" y="834168"/>
            <a:ext cx="1495859" cy="369332"/>
          </a:xfrm>
          <a:prstGeom prst="rect">
            <a:avLst/>
          </a:prstGeom>
        </p:spPr>
        <p:txBody>
          <a:bodyPr wrap="none">
            <a:spAutoFit/>
          </a:bodyPr>
          <a:lstStyle/>
          <a:p>
            <a:r>
              <a:rPr lang="zh-CN" altLang="zh-CN" b="1">
                <a:solidFill>
                  <a:srgbClr val="FF0000"/>
                </a:solidFill>
                <a:ea typeface="Microsoft YaHei" charset="-122"/>
              </a:rPr>
              <a:t>TCP FIN Flood</a:t>
            </a:r>
            <a:endParaRPr lang="zh-CN" altLang="en-US">
              <a:solidFill>
                <a:srgbClr val="FF0000"/>
              </a:solidFill>
            </a:endParaRPr>
          </a:p>
        </p:txBody>
      </p:sp>
      <p:sp>
        <p:nvSpPr>
          <p:cNvPr id="7" name="矩形 6"/>
          <p:cNvSpPr/>
          <p:nvPr/>
        </p:nvSpPr>
        <p:spPr>
          <a:xfrm>
            <a:off x="1052124" y="3986911"/>
            <a:ext cx="1525418" cy="369332"/>
          </a:xfrm>
          <a:prstGeom prst="rect">
            <a:avLst/>
          </a:prstGeom>
        </p:spPr>
        <p:txBody>
          <a:bodyPr wrap="none">
            <a:spAutoFit/>
          </a:bodyPr>
          <a:lstStyle/>
          <a:p>
            <a:r>
              <a:rPr lang="zh-CN" altLang="zh-CN" b="1">
                <a:solidFill>
                  <a:srgbClr val="FF0000"/>
                </a:solidFill>
                <a:ea typeface="Microsoft YaHei" charset="-122"/>
              </a:rPr>
              <a:t>TCP RST Flood</a:t>
            </a:r>
            <a:endParaRPr lang="zh-CN" altLang="en-US">
              <a:solidFill>
                <a:srgbClr val="FF0000"/>
              </a:solidFill>
            </a:endParaRPr>
          </a:p>
        </p:txBody>
      </p:sp>
    </p:spTree>
    <p:extLst>
      <p:ext uri="{BB962C8B-B14F-4D97-AF65-F5344CB8AC3E}">
        <p14:creationId xmlns:p14="http://schemas.microsoft.com/office/powerpoint/2010/main" val="1390872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pic>
        <p:nvPicPr>
          <p:cNvPr id="3" name="图片 2"/>
          <p:cNvPicPr>
            <a:picLocks noChangeAspect="1"/>
          </p:cNvPicPr>
          <p:nvPr/>
        </p:nvPicPr>
        <p:blipFill>
          <a:blip r:embed="rId3"/>
          <a:stretch>
            <a:fillRect/>
          </a:stretch>
        </p:blipFill>
        <p:spPr>
          <a:xfrm>
            <a:off x="928833" y="1412857"/>
            <a:ext cx="10588498" cy="2088062"/>
          </a:xfrm>
          <a:prstGeom prst="rect">
            <a:avLst/>
          </a:prstGeom>
        </p:spPr>
      </p:pic>
      <p:pic>
        <p:nvPicPr>
          <p:cNvPr id="2" name="图片 1"/>
          <p:cNvPicPr>
            <a:picLocks noChangeAspect="1"/>
          </p:cNvPicPr>
          <p:nvPr/>
        </p:nvPicPr>
        <p:blipFill>
          <a:blip r:embed="rId4"/>
          <a:stretch>
            <a:fillRect/>
          </a:stretch>
        </p:blipFill>
        <p:spPr>
          <a:xfrm>
            <a:off x="928833" y="4363770"/>
            <a:ext cx="10617814" cy="2074053"/>
          </a:xfrm>
          <a:prstGeom prst="rect">
            <a:avLst/>
          </a:prstGeom>
        </p:spPr>
      </p:pic>
      <p:sp>
        <p:nvSpPr>
          <p:cNvPr id="4" name="矩形 3"/>
          <p:cNvSpPr/>
          <p:nvPr/>
        </p:nvSpPr>
        <p:spPr>
          <a:xfrm>
            <a:off x="928833" y="945107"/>
            <a:ext cx="2150589" cy="369332"/>
          </a:xfrm>
          <a:prstGeom prst="rect">
            <a:avLst/>
          </a:prstGeom>
        </p:spPr>
        <p:txBody>
          <a:bodyPr wrap="none">
            <a:spAutoFit/>
          </a:bodyPr>
          <a:lstStyle/>
          <a:p>
            <a:r>
              <a:rPr lang="zh-CN" altLang="zh-CN" b="1" dirty="0">
                <a:solidFill>
                  <a:srgbClr val="FF0000"/>
                </a:solidFill>
                <a:ea typeface="Microsoft YaHei" charset="-122"/>
              </a:rPr>
              <a:t>PUSH and ACK Flood</a:t>
            </a:r>
            <a:endParaRPr lang="zh-CN" altLang="zh-CN" dirty="0">
              <a:solidFill>
                <a:srgbClr val="FF0000"/>
              </a:solidFill>
              <a:ea typeface="Microsoft YaHei" charset="-122"/>
            </a:endParaRPr>
          </a:p>
        </p:txBody>
      </p:sp>
      <p:sp>
        <p:nvSpPr>
          <p:cNvPr id="5" name="矩形 4"/>
          <p:cNvSpPr/>
          <p:nvPr/>
        </p:nvSpPr>
        <p:spPr>
          <a:xfrm>
            <a:off x="928833" y="3860783"/>
            <a:ext cx="2840842" cy="369332"/>
          </a:xfrm>
          <a:prstGeom prst="rect">
            <a:avLst/>
          </a:prstGeom>
        </p:spPr>
        <p:txBody>
          <a:bodyPr wrap="none">
            <a:spAutoFit/>
          </a:bodyPr>
          <a:lstStyle/>
          <a:p>
            <a:r>
              <a:rPr lang="zh-CN" altLang="zh-CN" b="1" dirty="0">
                <a:solidFill>
                  <a:srgbClr val="FF0000"/>
                </a:solidFill>
                <a:latin typeface="Microsoft YaHei" charset="-122"/>
                <a:ea typeface="Microsoft YaHei" charset="-122"/>
                <a:cs typeface="Microsoft YaHei" charset="-122"/>
              </a:rPr>
              <a:t>ICMP and </a:t>
            </a:r>
            <a:r>
              <a:rPr lang="zh-CN" altLang="zh-CN" b="1" dirty="0" smtClean="0">
                <a:solidFill>
                  <a:srgbClr val="FF0000"/>
                </a:solidFill>
                <a:latin typeface="Microsoft YaHei" charset="-122"/>
                <a:ea typeface="Microsoft YaHei" charset="-122"/>
                <a:cs typeface="Microsoft YaHei" charset="-122"/>
              </a:rPr>
              <a:t>I</a:t>
            </a:r>
            <a:r>
              <a:rPr lang="en-US" altLang="zh-CN" b="1" dirty="0">
                <a:solidFill>
                  <a:srgbClr val="FF0000"/>
                </a:solidFill>
                <a:latin typeface="Microsoft YaHei" charset="-122"/>
                <a:ea typeface="Microsoft YaHei" charset="-122"/>
                <a:cs typeface="Microsoft YaHei" charset="-122"/>
              </a:rPr>
              <a:t>C</a:t>
            </a:r>
            <a:r>
              <a:rPr lang="zh-CN" altLang="zh-CN" b="1" dirty="0" smtClean="0">
                <a:solidFill>
                  <a:srgbClr val="FF0000"/>
                </a:solidFill>
                <a:latin typeface="Microsoft YaHei" charset="-122"/>
                <a:ea typeface="Microsoft YaHei" charset="-122"/>
                <a:cs typeface="Microsoft YaHei" charset="-122"/>
              </a:rPr>
              <a:t>MP </a:t>
            </a:r>
            <a:r>
              <a:rPr lang="zh-CN" altLang="zh-CN" b="1" dirty="0">
                <a:solidFill>
                  <a:srgbClr val="FF0000"/>
                </a:solidFill>
                <a:latin typeface="Microsoft YaHei" charset="-122"/>
                <a:ea typeface="Microsoft YaHei" charset="-122"/>
                <a:cs typeface="Microsoft YaHei" charset="-122"/>
              </a:rPr>
              <a:t>Floods</a:t>
            </a:r>
            <a:endParaRPr lang="zh-CN" altLang="en-US" b="1"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86031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sp>
        <p:nvSpPr>
          <p:cNvPr id="2" name="矩形 1"/>
          <p:cNvSpPr/>
          <p:nvPr/>
        </p:nvSpPr>
        <p:spPr>
          <a:xfrm>
            <a:off x="1616114" y="1097035"/>
            <a:ext cx="1596912" cy="369332"/>
          </a:xfrm>
          <a:prstGeom prst="rect">
            <a:avLst/>
          </a:prstGeom>
        </p:spPr>
        <p:txBody>
          <a:bodyPr wrap="none">
            <a:spAutoFit/>
          </a:bodyPr>
          <a:lstStyle/>
          <a:p>
            <a:r>
              <a:rPr kumimoji="1" lang="en-US" altLang="zh-CN" b="1" dirty="0">
                <a:solidFill>
                  <a:srgbClr val="FF0000"/>
                </a:solidFill>
                <a:latin typeface="Microsoft YaHei" charset="-122"/>
                <a:ea typeface="Microsoft YaHei" charset="-122"/>
                <a:cs typeface="Microsoft YaHei" charset="-122"/>
              </a:rPr>
              <a:t>0x4 </a:t>
            </a:r>
            <a:r>
              <a:rPr kumimoji="1" lang="zh-CN" altLang="en-US" b="1" dirty="0">
                <a:solidFill>
                  <a:srgbClr val="FF0000"/>
                </a:solidFill>
                <a:latin typeface="Microsoft YaHei" charset="-122"/>
                <a:ea typeface="Microsoft YaHei" charset="-122"/>
                <a:cs typeface="Microsoft YaHei" charset="-122"/>
              </a:rPr>
              <a:t>放大攻击</a:t>
            </a:r>
            <a:endParaRPr kumimoji="1" lang="en-US" altLang="zh-CN" b="1" dirty="0">
              <a:solidFill>
                <a:srgbClr val="FF0000"/>
              </a:solidFill>
              <a:latin typeface="Microsoft YaHei" charset="-122"/>
              <a:ea typeface="Microsoft YaHei" charset="-122"/>
              <a:cs typeface="Microsoft YaHei"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1770131240"/>
              </p:ext>
            </p:extLst>
          </p:nvPr>
        </p:nvGraphicFramePr>
        <p:xfrm>
          <a:off x="1616114" y="2938007"/>
          <a:ext cx="8853252" cy="3780156"/>
        </p:xfrm>
        <a:graphic>
          <a:graphicData uri="http://schemas.openxmlformats.org/drawingml/2006/table">
            <a:tbl>
              <a:tblPr/>
              <a:tblGrid>
                <a:gridCol w="3973028"/>
                <a:gridCol w="4880224"/>
              </a:tblGrid>
              <a:tr h="315596">
                <a:tc>
                  <a:txBody>
                    <a:bodyPr/>
                    <a:lstStyle/>
                    <a:p>
                      <a:pPr marL="0" marR="0" algn="ctr" fontAlgn="t">
                        <a:spcBef>
                          <a:spcPts val="0"/>
                        </a:spcBef>
                        <a:spcAft>
                          <a:spcPts val="0"/>
                        </a:spcAft>
                      </a:pPr>
                      <a:r>
                        <a:rPr lang="en-US" sz="1400" b="1" dirty="0">
                          <a:solidFill>
                            <a:srgbClr val="FFFF00"/>
                          </a:solidFill>
                          <a:effectLst/>
                          <a:latin typeface="Microsoft YaHei" charset="-122"/>
                          <a:ea typeface="Microsoft YaHei" charset="-122"/>
                          <a:cs typeface="Microsoft YaHei" charset="-122"/>
                        </a:rPr>
                        <a:t>协议</a:t>
                      </a:r>
                      <a:endParaRPr lang="en-US" sz="1400" dirty="0">
                        <a:solidFill>
                          <a:srgbClr val="FFFF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b="1">
                          <a:solidFill>
                            <a:srgbClr val="FFFF00"/>
                          </a:solidFill>
                          <a:effectLst/>
                          <a:latin typeface="Microsoft YaHei" charset="-122"/>
                          <a:ea typeface="Microsoft YaHei" charset="-122"/>
                          <a:cs typeface="Microsoft YaHei" charset="-122"/>
                        </a:rPr>
                        <a:t>放大倍数</a:t>
                      </a:r>
                      <a:endParaRPr lang="en-US" sz="1400">
                        <a:solidFill>
                          <a:srgbClr val="FFFF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10229">
                <a:tc>
                  <a:txBody>
                    <a:bodyPr/>
                    <a:lstStyle/>
                    <a:p>
                      <a:pPr marL="0" marR="0" algn="ctr" fontAlgn="t">
                        <a:spcBef>
                          <a:spcPts val="0"/>
                        </a:spcBef>
                        <a:spcAft>
                          <a:spcPts val="0"/>
                        </a:spcAft>
                      </a:pPr>
                      <a:r>
                        <a:rPr lang="en-US" sz="1400" b="1" dirty="0">
                          <a:solidFill>
                            <a:srgbClr val="FF0000"/>
                          </a:solidFill>
                          <a:effectLst/>
                          <a:latin typeface="Microsoft YaHei" charset="-122"/>
                          <a:ea typeface="Microsoft YaHei" charset="-122"/>
                          <a:cs typeface="Microsoft YaHei" charset="-122"/>
                        </a:rPr>
                        <a:t>DNS</a:t>
                      </a:r>
                      <a:endParaRPr lang="en-US" sz="1400" dirty="0">
                        <a:solidFill>
                          <a:srgbClr val="FF00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b="1" dirty="0">
                          <a:solidFill>
                            <a:srgbClr val="FF0000"/>
                          </a:solidFill>
                          <a:effectLst/>
                          <a:latin typeface="Microsoft YaHei" charset="-122"/>
                          <a:ea typeface="Microsoft YaHei" charset="-122"/>
                          <a:cs typeface="Microsoft YaHei" charset="-122"/>
                        </a:rPr>
                        <a:t>28~54</a:t>
                      </a:r>
                      <a:endParaRPr lang="en-US" sz="1400" dirty="0">
                        <a:solidFill>
                          <a:srgbClr val="FF00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10229">
                <a:tc>
                  <a:txBody>
                    <a:bodyPr/>
                    <a:lstStyle/>
                    <a:p>
                      <a:pPr marL="0" marR="0" algn="ctr" fontAlgn="t">
                        <a:spcBef>
                          <a:spcPts val="0"/>
                        </a:spcBef>
                        <a:spcAft>
                          <a:spcPts val="0"/>
                        </a:spcAft>
                      </a:pPr>
                      <a:r>
                        <a:rPr lang="en-US" sz="1400" b="1" dirty="0">
                          <a:solidFill>
                            <a:srgbClr val="FF0000"/>
                          </a:solidFill>
                          <a:effectLst/>
                          <a:latin typeface="Microsoft YaHei" charset="-122"/>
                          <a:ea typeface="Microsoft YaHei" charset="-122"/>
                          <a:cs typeface="Microsoft YaHei" charset="-122"/>
                        </a:rPr>
                        <a:t>NTP</a:t>
                      </a:r>
                      <a:endParaRPr lang="en-US" sz="1400" dirty="0">
                        <a:solidFill>
                          <a:srgbClr val="FF00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b="1" dirty="0">
                          <a:solidFill>
                            <a:srgbClr val="FF0000"/>
                          </a:solidFill>
                          <a:effectLst/>
                          <a:latin typeface="Microsoft YaHei" charset="-122"/>
                          <a:ea typeface="Microsoft YaHei" charset="-122"/>
                          <a:cs typeface="Microsoft YaHei" charset="-122"/>
                        </a:rPr>
                        <a:t>556.9</a:t>
                      </a:r>
                      <a:endParaRPr lang="en-US" sz="1400" dirty="0">
                        <a:solidFill>
                          <a:srgbClr val="FF00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10229">
                <a:tc>
                  <a:txBody>
                    <a:bodyPr/>
                    <a:lstStyle/>
                    <a:p>
                      <a:pPr marL="0" marR="0" algn="ctr" fontAlgn="t">
                        <a:spcBef>
                          <a:spcPts val="0"/>
                        </a:spcBef>
                        <a:spcAft>
                          <a:spcPts val="0"/>
                        </a:spcAft>
                      </a:pPr>
                      <a:r>
                        <a:rPr lang="en-US" sz="1400" b="1" dirty="0">
                          <a:solidFill>
                            <a:srgbClr val="FF0000"/>
                          </a:solidFill>
                          <a:effectLst/>
                          <a:latin typeface="Microsoft YaHei" charset="-122"/>
                          <a:ea typeface="Microsoft YaHei" charset="-122"/>
                          <a:cs typeface="Microsoft YaHei" charset="-122"/>
                        </a:rPr>
                        <a:t>SNMPV2</a:t>
                      </a:r>
                      <a:endParaRPr lang="en-US" sz="1400" dirty="0">
                        <a:solidFill>
                          <a:srgbClr val="FF00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b="1" dirty="0">
                          <a:solidFill>
                            <a:srgbClr val="FF0000"/>
                          </a:solidFill>
                          <a:effectLst/>
                          <a:latin typeface="Microsoft YaHei" charset="-122"/>
                          <a:ea typeface="Microsoft YaHei" charset="-122"/>
                          <a:cs typeface="Microsoft YaHei" charset="-122"/>
                        </a:rPr>
                        <a:t>6.3</a:t>
                      </a:r>
                      <a:endParaRPr lang="en-US" sz="1400" dirty="0">
                        <a:solidFill>
                          <a:srgbClr val="FF00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10229">
                <a:tc>
                  <a:txBody>
                    <a:bodyPr/>
                    <a:lstStyle/>
                    <a:p>
                      <a:pPr marL="0" marR="0" algn="ctr" fontAlgn="t">
                        <a:spcBef>
                          <a:spcPts val="0"/>
                        </a:spcBef>
                        <a:spcAft>
                          <a:spcPts val="0"/>
                        </a:spcAft>
                      </a:pPr>
                      <a:r>
                        <a:rPr lang="en-US" sz="1400" b="1" dirty="0">
                          <a:solidFill>
                            <a:srgbClr val="FFFF00"/>
                          </a:solidFill>
                          <a:effectLst/>
                          <a:latin typeface="Microsoft YaHei" charset="-122"/>
                          <a:ea typeface="Microsoft YaHei" charset="-122"/>
                          <a:cs typeface="Microsoft YaHei" charset="-122"/>
                        </a:rPr>
                        <a:t>NetBIOS</a:t>
                      </a:r>
                      <a:endParaRPr lang="en-US" sz="1400" dirty="0">
                        <a:solidFill>
                          <a:srgbClr val="FFFF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b="1" dirty="0">
                          <a:solidFill>
                            <a:srgbClr val="FFFF00"/>
                          </a:solidFill>
                          <a:effectLst/>
                          <a:latin typeface="Microsoft YaHei" charset="-122"/>
                          <a:ea typeface="Microsoft YaHei" charset="-122"/>
                          <a:cs typeface="Microsoft YaHei" charset="-122"/>
                        </a:rPr>
                        <a:t>3.8</a:t>
                      </a:r>
                      <a:endParaRPr lang="en-US" sz="1400" dirty="0">
                        <a:solidFill>
                          <a:srgbClr val="FFFF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10229">
                <a:tc>
                  <a:txBody>
                    <a:bodyPr/>
                    <a:lstStyle/>
                    <a:p>
                      <a:pPr marL="0" marR="0" algn="ctr" fontAlgn="t">
                        <a:spcBef>
                          <a:spcPts val="0"/>
                        </a:spcBef>
                        <a:spcAft>
                          <a:spcPts val="0"/>
                        </a:spcAft>
                      </a:pPr>
                      <a:r>
                        <a:rPr lang="en-US" sz="1400" b="1" dirty="0">
                          <a:solidFill>
                            <a:srgbClr val="FF0000"/>
                          </a:solidFill>
                          <a:effectLst/>
                          <a:latin typeface="Microsoft YaHei" charset="-122"/>
                          <a:ea typeface="Microsoft YaHei" charset="-122"/>
                          <a:cs typeface="Microsoft YaHei" charset="-122"/>
                        </a:rPr>
                        <a:t>SSDP</a:t>
                      </a:r>
                      <a:endParaRPr lang="en-US" sz="1400" dirty="0">
                        <a:solidFill>
                          <a:srgbClr val="FF00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b="1" dirty="0">
                          <a:solidFill>
                            <a:srgbClr val="FF0000"/>
                          </a:solidFill>
                          <a:effectLst/>
                          <a:latin typeface="Microsoft YaHei" charset="-122"/>
                          <a:ea typeface="Microsoft YaHei" charset="-122"/>
                          <a:cs typeface="Microsoft YaHei" charset="-122"/>
                        </a:rPr>
                        <a:t>30.8</a:t>
                      </a:r>
                      <a:endParaRPr lang="en-US" sz="1400" dirty="0">
                        <a:solidFill>
                          <a:srgbClr val="FF00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10229">
                <a:tc>
                  <a:txBody>
                    <a:bodyPr/>
                    <a:lstStyle/>
                    <a:p>
                      <a:pPr marL="0" marR="0" algn="ctr" fontAlgn="t">
                        <a:spcBef>
                          <a:spcPts val="0"/>
                        </a:spcBef>
                        <a:spcAft>
                          <a:spcPts val="0"/>
                        </a:spcAft>
                      </a:pPr>
                      <a:r>
                        <a:rPr lang="en-US" sz="1400" b="1" dirty="0" err="1">
                          <a:solidFill>
                            <a:srgbClr val="FFFF00"/>
                          </a:solidFill>
                          <a:effectLst/>
                          <a:latin typeface="Microsoft YaHei" charset="-122"/>
                          <a:ea typeface="Microsoft YaHei" charset="-122"/>
                          <a:cs typeface="Microsoft YaHei" charset="-122"/>
                        </a:rPr>
                        <a:t>CharGen</a:t>
                      </a:r>
                      <a:endParaRPr lang="en-US" sz="1400" dirty="0">
                        <a:solidFill>
                          <a:srgbClr val="FFFF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b="1" dirty="0">
                          <a:solidFill>
                            <a:srgbClr val="FFFF00"/>
                          </a:solidFill>
                          <a:effectLst/>
                          <a:latin typeface="Microsoft YaHei" charset="-122"/>
                          <a:ea typeface="Microsoft YaHei" charset="-122"/>
                          <a:cs typeface="Microsoft YaHei" charset="-122"/>
                        </a:rPr>
                        <a:t>358.8</a:t>
                      </a:r>
                      <a:endParaRPr lang="en-US" sz="1400" dirty="0">
                        <a:solidFill>
                          <a:srgbClr val="FFFF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10229">
                <a:tc>
                  <a:txBody>
                    <a:bodyPr/>
                    <a:lstStyle/>
                    <a:p>
                      <a:pPr marL="0" marR="0" algn="ctr" fontAlgn="t">
                        <a:spcBef>
                          <a:spcPts val="0"/>
                        </a:spcBef>
                        <a:spcAft>
                          <a:spcPts val="0"/>
                        </a:spcAft>
                      </a:pPr>
                      <a:r>
                        <a:rPr lang="en-US" sz="1400" b="1" dirty="0">
                          <a:solidFill>
                            <a:srgbClr val="FFFF00"/>
                          </a:solidFill>
                          <a:effectLst/>
                          <a:latin typeface="Microsoft YaHei" charset="-122"/>
                          <a:ea typeface="Microsoft YaHei" charset="-122"/>
                          <a:cs typeface="Microsoft YaHei" charset="-122"/>
                        </a:rPr>
                        <a:t>QOTD</a:t>
                      </a:r>
                      <a:endParaRPr lang="en-US" sz="1400" dirty="0">
                        <a:solidFill>
                          <a:srgbClr val="FFFF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b="1" dirty="0">
                          <a:solidFill>
                            <a:srgbClr val="FFFF00"/>
                          </a:solidFill>
                          <a:effectLst/>
                          <a:latin typeface="Microsoft YaHei" charset="-122"/>
                          <a:ea typeface="Microsoft YaHei" charset="-122"/>
                          <a:cs typeface="Microsoft YaHei" charset="-122"/>
                        </a:rPr>
                        <a:t>140.3</a:t>
                      </a:r>
                      <a:endParaRPr lang="en-US" sz="1400" dirty="0">
                        <a:solidFill>
                          <a:srgbClr val="FFFF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10229">
                <a:tc>
                  <a:txBody>
                    <a:bodyPr/>
                    <a:lstStyle/>
                    <a:p>
                      <a:pPr marL="0" marR="0" algn="ctr" fontAlgn="t">
                        <a:spcBef>
                          <a:spcPts val="0"/>
                        </a:spcBef>
                        <a:spcAft>
                          <a:spcPts val="0"/>
                        </a:spcAft>
                      </a:pPr>
                      <a:r>
                        <a:rPr lang="en-US" sz="1400" b="1" dirty="0" err="1">
                          <a:solidFill>
                            <a:srgbClr val="FFFF00"/>
                          </a:solidFill>
                          <a:effectLst/>
                          <a:latin typeface="Microsoft YaHei" charset="-122"/>
                          <a:ea typeface="Microsoft YaHei" charset="-122"/>
                          <a:cs typeface="Microsoft YaHei" charset="-122"/>
                        </a:rPr>
                        <a:t>BitTorrent</a:t>
                      </a:r>
                      <a:endParaRPr lang="en-US" sz="1400" dirty="0">
                        <a:solidFill>
                          <a:srgbClr val="FFFF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b="1" dirty="0">
                          <a:solidFill>
                            <a:srgbClr val="FFFF00"/>
                          </a:solidFill>
                          <a:effectLst/>
                          <a:latin typeface="Microsoft YaHei" charset="-122"/>
                          <a:ea typeface="Microsoft YaHei" charset="-122"/>
                          <a:cs typeface="Microsoft YaHei" charset="-122"/>
                        </a:rPr>
                        <a:t>3.8</a:t>
                      </a:r>
                      <a:endParaRPr lang="en-US" sz="1400" dirty="0">
                        <a:solidFill>
                          <a:srgbClr val="FFFF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10229">
                <a:tc>
                  <a:txBody>
                    <a:bodyPr/>
                    <a:lstStyle/>
                    <a:p>
                      <a:pPr marL="0" marR="0" algn="ctr" fontAlgn="t">
                        <a:spcBef>
                          <a:spcPts val="0"/>
                        </a:spcBef>
                        <a:spcAft>
                          <a:spcPts val="0"/>
                        </a:spcAft>
                      </a:pPr>
                      <a:r>
                        <a:rPr lang="en-US" sz="1400" b="1" dirty="0" err="1">
                          <a:solidFill>
                            <a:srgbClr val="FFFF00"/>
                          </a:solidFill>
                          <a:effectLst/>
                          <a:latin typeface="Microsoft YaHei" charset="-122"/>
                          <a:ea typeface="Microsoft YaHei" charset="-122"/>
                          <a:cs typeface="Microsoft YaHei" charset="-122"/>
                        </a:rPr>
                        <a:t>Kad</a:t>
                      </a:r>
                      <a:endParaRPr lang="en-US" sz="1400" dirty="0">
                        <a:solidFill>
                          <a:srgbClr val="FFFF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b="1" dirty="0">
                          <a:solidFill>
                            <a:srgbClr val="FFFF00"/>
                          </a:solidFill>
                          <a:effectLst/>
                          <a:latin typeface="Microsoft YaHei" charset="-122"/>
                          <a:ea typeface="Microsoft YaHei" charset="-122"/>
                          <a:cs typeface="Microsoft YaHei" charset="-122"/>
                        </a:rPr>
                        <a:t>16.3</a:t>
                      </a:r>
                      <a:endParaRPr lang="en-US" sz="1400" dirty="0">
                        <a:solidFill>
                          <a:srgbClr val="FFFF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10229">
                <a:tc>
                  <a:txBody>
                    <a:bodyPr/>
                    <a:lstStyle/>
                    <a:p>
                      <a:pPr marL="0" marR="0" algn="ctr" fontAlgn="t">
                        <a:spcBef>
                          <a:spcPts val="0"/>
                        </a:spcBef>
                        <a:spcAft>
                          <a:spcPts val="0"/>
                        </a:spcAft>
                      </a:pPr>
                      <a:r>
                        <a:rPr lang="en-US" sz="1400" b="1" dirty="0">
                          <a:solidFill>
                            <a:srgbClr val="FFFF00"/>
                          </a:solidFill>
                          <a:effectLst/>
                          <a:latin typeface="Microsoft YaHei" charset="-122"/>
                          <a:ea typeface="Microsoft YaHei" charset="-122"/>
                          <a:cs typeface="Microsoft YaHei" charset="-122"/>
                        </a:rPr>
                        <a:t>Quake Network</a:t>
                      </a:r>
                      <a:endParaRPr lang="en-US" sz="1400" dirty="0">
                        <a:solidFill>
                          <a:srgbClr val="FFFF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b="1" dirty="0">
                          <a:solidFill>
                            <a:srgbClr val="FFFF00"/>
                          </a:solidFill>
                          <a:effectLst/>
                          <a:latin typeface="Microsoft YaHei" charset="-122"/>
                          <a:ea typeface="Microsoft YaHei" charset="-122"/>
                          <a:cs typeface="Microsoft YaHei" charset="-122"/>
                        </a:rPr>
                        <a:t>63.9</a:t>
                      </a:r>
                      <a:endParaRPr lang="en-US" sz="1400" dirty="0">
                        <a:solidFill>
                          <a:srgbClr val="FFFF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10229">
                <a:tc>
                  <a:txBody>
                    <a:bodyPr/>
                    <a:lstStyle/>
                    <a:p>
                      <a:pPr marL="0" marR="0" algn="ctr" fontAlgn="t">
                        <a:spcBef>
                          <a:spcPts val="0"/>
                        </a:spcBef>
                        <a:spcAft>
                          <a:spcPts val="0"/>
                        </a:spcAft>
                      </a:pPr>
                      <a:r>
                        <a:rPr lang="en-US" sz="1400" b="1" dirty="0">
                          <a:solidFill>
                            <a:srgbClr val="FFFF00"/>
                          </a:solidFill>
                          <a:effectLst/>
                          <a:latin typeface="Microsoft YaHei" charset="-122"/>
                          <a:ea typeface="Microsoft YaHei" charset="-122"/>
                          <a:cs typeface="Microsoft YaHei" charset="-122"/>
                        </a:rPr>
                        <a:t>Stream Protocol</a:t>
                      </a:r>
                      <a:endParaRPr lang="en-US" sz="1400" dirty="0">
                        <a:solidFill>
                          <a:srgbClr val="FFFF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b="1" dirty="0">
                          <a:solidFill>
                            <a:srgbClr val="FFFF00"/>
                          </a:solidFill>
                          <a:effectLst/>
                          <a:latin typeface="Microsoft YaHei" charset="-122"/>
                          <a:ea typeface="Microsoft YaHei" charset="-122"/>
                          <a:cs typeface="Microsoft YaHei" charset="-122"/>
                        </a:rPr>
                        <a:t>5.5</a:t>
                      </a:r>
                      <a:endParaRPr lang="en-US" sz="1400" dirty="0">
                        <a:solidFill>
                          <a:srgbClr val="FFFF00"/>
                        </a:solidFill>
                        <a:effectLst/>
                        <a:latin typeface="Microsoft YaHei" charset="-122"/>
                        <a:ea typeface="Microsoft YaHei" charset="-122"/>
                        <a:cs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p:sp>
        <p:nvSpPr>
          <p:cNvPr id="8" name="矩形 7"/>
          <p:cNvSpPr/>
          <p:nvPr/>
        </p:nvSpPr>
        <p:spPr>
          <a:xfrm>
            <a:off x="1616115" y="1602023"/>
            <a:ext cx="8853252" cy="1077218"/>
          </a:xfrm>
          <a:prstGeom prst="rect">
            <a:avLst/>
          </a:prstGeom>
        </p:spPr>
        <p:txBody>
          <a:bodyPr wrap="square">
            <a:spAutoFit/>
          </a:bodyPr>
          <a:lstStyle/>
          <a:p>
            <a:r>
              <a:rPr lang="zh-CN" altLang="en-US" sz="1600" dirty="0" smtClean="0">
                <a:solidFill>
                  <a:srgbClr val="FFFF00"/>
                </a:solidFill>
                <a:ea typeface="Microsoft YaHei" charset="-122"/>
              </a:rPr>
              <a:t>基本原理：</a:t>
            </a:r>
            <a:endParaRPr lang="en-US" altLang="zh-CN" sz="1600" dirty="0" smtClean="0">
              <a:solidFill>
                <a:srgbClr val="FFFF00"/>
              </a:solidFill>
              <a:ea typeface="Microsoft YaHei" charset="-122"/>
            </a:endParaRPr>
          </a:p>
          <a:p>
            <a:r>
              <a:rPr lang="zh-CN" altLang="zh-CN" sz="1600" dirty="0" smtClean="0">
                <a:solidFill>
                  <a:srgbClr val="FFFF00"/>
                </a:solidFill>
                <a:ea typeface="Microsoft YaHei" charset="-122"/>
              </a:rPr>
              <a:t>利用</a:t>
            </a:r>
            <a:r>
              <a:rPr lang="zh-CN" altLang="zh-CN" sz="1600" dirty="0">
                <a:solidFill>
                  <a:srgbClr val="FFFF00"/>
                </a:solidFill>
                <a:ea typeface="Microsoft YaHei" charset="-122"/>
              </a:rPr>
              <a:t>回复包比请求包大的特点（放大流量），伪造请求包的源IP地址，将应答包引向被攻击的目标。例如：攻击者伪造源IP为目标的IP然后使用路由广播IP地址向多个IP发送消息，然后这些设备都向目标IP进行</a:t>
            </a:r>
            <a:r>
              <a:rPr lang="zh-CN" altLang="zh-CN" sz="1600" dirty="0" smtClean="0">
                <a:solidFill>
                  <a:srgbClr val="FFFF00"/>
                </a:solidFill>
                <a:ea typeface="Microsoft YaHei" charset="-122"/>
              </a:rPr>
              <a:t>回应</a:t>
            </a:r>
            <a:r>
              <a:rPr lang="zh-CN" altLang="en-US" sz="1600" dirty="0" smtClean="0">
                <a:solidFill>
                  <a:srgbClr val="FFFF00"/>
                </a:solidFill>
                <a:ea typeface="Microsoft YaHei" charset="-122"/>
              </a:rPr>
              <a:t>。</a:t>
            </a:r>
            <a:endParaRPr lang="zh-CN" altLang="zh-CN" sz="1600" dirty="0">
              <a:solidFill>
                <a:srgbClr val="FFFF00"/>
              </a:solidFill>
              <a:effectLst/>
              <a:ea typeface="Microsoft YaHei" charset="-122"/>
            </a:endParaRPr>
          </a:p>
        </p:txBody>
      </p:sp>
    </p:spTree>
    <p:extLst>
      <p:ext uri="{BB962C8B-B14F-4D97-AF65-F5344CB8AC3E}">
        <p14:creationId xmlns:p14="http://schemas.microsoft.com/office/powerpoint/2010/main" val="304371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sp>
        <p:nvSpPr>
          <p:cNvPr id="2" name="矩形 1"/>
          <p:cNvSpPr/>
          <p:nvPr/>
        </p:nvSpPr>
        <p:spPr>
          <a:xfrm>
            <a:off x="1598848" y="1302518"/>
            <a:ext cx="3464025" cy="646331"/>
          </a:xfrm>
          <a:prstGeom prst="rect">
            <a:avLst/>
          </a:prstGeom>
        </p:spPr>
        <p:txBody>
          <a:bodyPr wrap="none">
            <a:spAutoFit/>
          </a:bodyPr>
          <a:lstStyle/>
          <a:p>
            <a:r>
              <a:rPr kumimoji="1" lang="en-US" altLang="zh-CN" b="1" dirty="0">
                <a:solidFill>
                  <a:srgbClr val="FF0000"/>
                </a:solidFill>
                <a:latin typeface="Microsoft YaHei" charset="-122"/>
                <a:ea typeface="Microsoft YaHei" charset="-122"/>
                <a:cs typeface="Microsoft YaHei" charset="-122"/>
              </a:rPr>
              <a:t>0x4 </a:t>
            </a:r>
            <a:r>
              <a:rPr kumimoji="1" lang="zh-CN" altLang="en-US" b="1" dirty="0">
                <a:solidFill>
                  <a:srgbClr val="FF0000"/>
                </a:solidFill>
                <a:latin typeface="Microsoft YaHei" charset="-122"/>
                <a:ea typeface="Microsoft YaHei" charset="-122"/>
                <a:cs typeface="Microsoft YaHei" charset="-122"/>
              </a:rPr>
              <a:t>放大</a:t>
            </a:r>
            <a:r>
              <a:rPr kumimoji="1" lang="zh-CN" altLang="en-US" b="1" dirty="0" smtClean="0">
                <a:solidFill>
                  <a:srgbClr val="FF0000"/>
                </a:solidFill>
                <a:latin typeface="Microsoft YaHei" charset="-122"/>
                <a:ea typeface="Microsoft YaHei" charset="-122"/>
                <a:cs typeface="Microsoft YaHei" charset="-122"/>
              </a:rPr>
              <a:t>攻击</a:t>
            </a:r>
            <a:endParaRPr kumimoji="1" lang="en-US" altLang="zh-CN" b="1" dirty="0" smtClean="0">
              <a:solidFill>
                <a:srgbClr val="FF0000"/>
              </a:solidFill>
              <a:latin typeface="Microsoft YaHei" charset="-122"/>
              <a:ea typeface="Microsoft YaHei" charset="-122"/>
              <a:cs typeface="Microsoft YaHei" charset="-122"/>
            </a:endParaRPr>
          </a:p>
          <a:p>
            <a:r>
              <a:rPr kumimoji="1" lang="en-US" altLang="zh-CN" b="1" dirty="0" smtClean="0">
                <a:solidFill>
                  <a:srgbClr val="FF0000"/>
                </a:solidFill>
                <a:latin typeface="Microsoft YaHei" charset="-122"/>
                <a:ea typeface="Microsoft YaHei" charset="-122"/>
                <a:cs typeface="Microsoft YaHei" charset="-122"/>
              </a:rPr>
              <a:t>0x41 </a:t>
            </a:r>
            <a:r>
              <a:rPr lang="zh-CN" altLang="zh-CN" b="1" dirty="0">
                <a:solidFill>
                  <a:srgbClr val="FF0000"/>
                </a:solidFill>
                <a:latin typeface="Microsoft YaHei" charset="-122"/>
                <a:ea typeface="Microsoft YaHei" charset="-122"/>
                <a:cs typeface="Microsoft YaHei" charset="-122"/>
              </a:rPr>
              <a:t>ICMP（ Smurf attack</a:t>
            </a:r>
            <a:r>
              <a:rPr lang="zh-CN" altLang="zh-CN" b="1" dirty="0" smtClean="0">
                <a:solidFill>
                  <a:srgbClr val="FF0000"/>
                </a:solidFill>
                <a:latin typeface="Microsoft YaHei" charset="-122"/>
                <a:ea typeface="Microsoft YaHei" charset="-122"/>
                <a:cs typeface="Microsoft YaHei" charset="-122"/>
              </a:rPr>
              <a:t>）</a:t>
            </a:r>
            <a:endParaRPr lang="zh-CN" altLang="zh-CN" dirty="0">
              <a:solidFill>
                <a:srgbClr val="FF0000"/>
              </a:solidFill>
              <a:latin typeface="Microsoft YaHei" charset="-122"/>
              <a:ea typeface="Microsoft YaHei" charset="-122"/>
              <a:cs typeface="Microsoft YaHei" charset="-122"/>
            </a:endParaRPr>
          </a:p>
        </p:txBody>
      </p:sp>
      <p:sp>
        <p:nvSpPr>
          <p:cNvPr id="3" name="矩形 2"/>
          <p:cNvSpPr/>
          <p:nvPr/>
        </p:nvSpPr>
        <p:spPr>
          <a:xfrm>
            <a:off x="1598848" y="2094434"/>
            <a:ext cx="10123965" cy="738664"/>
          </a:xfrm>
          <a:prstGeom prst="rect">
            <a:avLst/>
          </a:prstGeom>
        </p:spPr>
        <p:txBody>
          <a:bodyPr wrap="square">
            <a:spAutoFit/>
          </a:bodyPr>
          <a:lstStyle/>
          <a:p>
            <a:r>
              <a:rPr lang="zh-CN" altLang="zh-CN" sz="1400" b="1">
                <a:solidFill>
                  <a:srgbClr val="FFFF00"/>
                </a:solidFill>
                <a:ea typeface="微软雅黑" charset="-122"/>
              </a:rPr>
              <a:t>Smurf攻击是一种比较老的放大攻击方式了。其原理是向网络广播地址发送ICMP请求（如ping），路由将请求转发给该网段下的所有机器。这个ICMP请求的源地址伪造为攻击目标，如果收到请求的机器都响应这个请求，大量的数据就会流向伪造的目标地址，此之谓“放大”。</a:t>
            </a:r>
            <a:endParaRPr lang="zh-CN" altLang="zh-CN" sz="1400" b="1">
              <a:solidFill>
                <a:srgbClr val="FFFF00"/>
              </a:solidFill>
              <a:effectLst/>
              <a:ea typeface="微软雅黑" charset="-122"/>
            </a:endParaRPr>
          </a:p>
        </p:txBody>
      </p:sp>
      <p:pic>
        <p:nvPicPr>
          <p:cNvPr id="6146" name="Picture 2" descr="ttacker &#10;9.999 &#10;SMURF &#10;ATTACK &#10;Victim &#10;7029999 &#10;Router &#10;&quot;99.9 &#1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848" y="2978682"/>
            <a:ext cx="6548559" cy="3593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838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sp>
        <p:nvSpPr>
          <p:cNvPr id="2" name="矩形 1"/>
          <p:cNvSpPr/>
          <p:nvPr/>
        </p:nvSpPr>
        <p:spPr>
          <a:xfrm>
            <a:off x="1052124" y="1194842"/>
            <a:ext cx="6096000" cy="369332"/>
          </a:xfrm>
          <a:prstGeom prst="rect">
            <a:avLst/>
          </a:prstGeom>
        </p:spPr>
        <p:txBody>
          <a:bodyPr>
            <a:spAutoFit/>
          </a:bodyPr>
          <a:lstStyle/>
          <a:p>
            <a:r>
              <a:rPr kumimoji="1" lang="en-US" altLang="zh-CN" b="1" dirty="0" smtClean="0">
                <a:solidFill>
                  <a:srgbClr val="FF0000"/>
                </a:solidFill>
                <a:latin typeface="Microsoft YaHei" charset="-122"/>
                <a:ea typeface="Microsoft YaHei" charset="-122"/>
                <a:cs typeface="Microsoft YaHei" charset="-122"/>
              </a:rPr>
              <a:t>0x42 </a:t>
            </a:r>
            <a:r>
              <a:rPr lang="zh-CN" altLang="zh-CN" b="1" dirty="0">
                <a:solidFill>
                  <a:srgbClr val="FF0000"/>
                </a:solidFill>
                <a:latin typeface="Microsoft YaHei" charset="-122"/>
                <a:ea typeface="Microsoft YaHei" charset="-122"/>
                <a:cs typeface="Microsoft YaHei" charset="-122"/>
              </a:rPr>
              <a:t>DNS Amplification</a:t>
            </a:r>
            <a:endParaRPr lang="zh-CN" altLang="zh-CN" dirty="0">
              <a:solidFill>
                <a:srgbClr val="FF0000"/>
              </a:solidFill>
              <a:latin typeface="Microsoft YaHei" charset="-122"/>
              <a:ea typeface="Microsoft YaHei" charset="-122"/>
              <a:cs typeface="Microsoft YaHei" charset="-122"/>
            </a:endParaRPr>
          </a:p>
        </p:txBody>
      </p:sp>
      <p:sp>
        <p:nvSpPr>
          <p:cNvPr id="3" name="矩形 2"/>
          <p:cNvSpPr/>
          <p:nvPr/>
        </p:nvSpPr>
        <p:spPr>
          <a:xfrm>
            <a:off x="1052124" y="2260314"/>
            <a:ext cx="10855624" cy="3970318"/>
          </a:xfrm>
          <a:prstGeom prst="rect">
            <a:avLst/>
          </a:prstGeom>
        </p:spPr>
        <p:txBody>
          <a:bodyPr wrap="square">
            <a:spAutoFit/>
          </a:bodyPr>
          <a:lstStyle/>
          <a:p>
            <a:r>
              <a:rPr lang="en-US" altLang="zh-CN" sz="1400" dirty="0">
                <a:solidFill>
                  <a:srgbClr val="FFFF00"/>
                </a:solidFill>
                <a:latin typeface="Microsoft YaHei" charset="-122"/>
                <a:ea typeface="Microsoft YaHei" charset="-122"/>
                <a:cs typeface="Microsoft YaHei" charset="-122"/>
              </a:rPr>
              <a:t>DNS</a:t>
            </a:r>
            <a:r>
              <a:rPr lang="zh-CN" altLang="zh-CN" sz="1400" dirty="0">
                <a:solidFill>
                  <a:srgbClr val="FFFF00"/>
                </a:solidFill>
                <a:latin typeface="Microsoft YaHei" charset="-122"/>
                <a:ea typeface="Microsoft YaHei" charset="-122"/>
                <a:cs typeface="Microsoft YaHei" charset="-122"/>
              </a:rPr>
              <a:t>放大攻击的原理：</a:t>
            </a:r>
          </a:p>
          <a:p>
            <a:r>
              <a:rPr lang="zh-CN" altLang="zh-CN" sz="1400" dirty="0">
                <a:solidFill>
                  <a:srgbClr val="FFFF00"/>
                </a:solidFill>
                <a:latin typeface="Microsoft YaHei" charset="-122"/>
                <a:ea typeface="Microsoft YaHei" charset="-122"/>
                <a:cs typeface="Microsoft YaHei" charset="-122"/>
              </a:rPr>
              <a:t>放大攻击（也称为杠杆攻击，英文名字DNS Amplification Attack），利用回复包比请求包大的特点（放大流量），伪造请求包的源IP地址，将应答包引向被攻击的目标。对于DNS服务器来说，只需要抛弃不是自己发出去的请求包的应答包即可。从测试角度来说，向被测试服务器，发送大量的回复包，看是否被丢弃，同时观察此时的CPU利用率是否有急剧的上升即可。</a:t>
            </a:r>
          </a:p>
          <a:p>
            <a:endParaRPr lang="en-US" altLang="zh-CN" sz="1400" dirty="0" smtClean="0">
              <a:solidFill>
                <a:srgbClr val="FFFF00"/>
              </a:solidFill>
              <a:latin typeface="Microsoft YaHei" charset="-122"/>
              <a:ea typeface="Microsoft YaHei" charset="-122"/>
              <a:cs typeface="Microsoft YaHei" charset="-122"/>
            </a:endParaRPr>
          </a:p>
          <a:p>
            <a:r>
              <a:rPr lang="zh-CN" altLang="en-US" sz="1400" dirty="0" smtClean="0">
                <a:solidFill>
                  <a:srgbClr val="FFFF00"/>
                </a:solidFill>
                <a:latin typeface="Microsoft YaHei" charset="-122"/>
                <a:ea typeface="Microsoft YaHei" charset="-122"/>
                <a:cs typeface="Microsoft YaHei" charset="-122"/>
              </a:rPr>
              <a:t>实现攻击的条件：</a:t>
            </a:r>
            <a:endParaRPr lang="en-US" altLang="zh-CN" sz="1400" dirty="0" smtClean="0">
              <a:solidFill>
                <a:srgbClr val="FFFF00"/>
              </a:solidFill>
              <a:latin typeface="Microsoft YaHei" charset="-122"/>
              <a:ea typeface="Microsoft YaHei" charset="-122"/>
              <a:cs typeface="Microsoft YaHei" charset="-122"/>
            </a:endParaRPr>
          </a:p>
          <a:p>
            <a:endParaRPr lang="en-US" altLang="zh-CN" sz="1400" dirty="0" smtClean="0">
              <a:solidFill>
                <a:srgbClr val="FFFF00"/>
              </a:solidFill>
              <a:latin typeface="Microsoft YaHei" charset="-122"/>
              <a:ea typeface="Microsoft YaHei" charset="-122"/>
              <a:cs typeface="Microsoft YaHei" charset="-122"/>
            </a:endParaRPr>
          </a:p>
          <a:p>
            <a:r>
              <a:rPr lang="zh-CN" altLang="zh-CN" sz="1400" dirty="0" smtClean="0">
                <a:solidFill>
                  <a:srgbClr val="FFFF00"/>
                </a:solidFill>
                <a:latin typeface="Microsoft YaHei" charset="-122"/>
                <a:ea typeface="Microsoft YaHei" charset="-122"/>
                <a:cs typeface="Microsoft YaHei" charset="-122"/>
              </a:rPr>
              <a:t>要</a:t>
            </a:r>
            <a:r>
              <a:rPr lang="zh-CN" altLang="zh-CN" sz="1400" dirty="0">
                <a:solidFill>
                  <a:srgbClr val="FFFF00"/>
                </a:solidFill>
                <a:latin typeface="Microsoft YaHei" charset="-122"/>
                <a:ea typeface="Microsoft YaHei" charset="-122"/>
                <a:cs typeface="Microsoft YaHei" charset="-122"/>
              </a:rPr>
              <a:t>实现这种攻击，攻击者首先要找到几台代表互联网上 的某个人实施循环查询工作的第三方DNS服务器(大多数DNS服务器都有这种设置)。由于支持循环查询，攻击者可以向一台DNS服务器发送一个查询，这台 DNS服务器随后把这个查询(以循环的方式)发送给攻击者选择的一台DNS服务器。接下来，攻击者向这些服务器发送一个DNS记录查询，这个记录是攻击者 在自己的DNS服务器上控制的。由于这些服务器被设置为循环查询，这些第三方服务器就向攻击者发回这些请求。攻击者在DNS服务器上存储了一个4000个 字节的文本用于进行这种DNS放大攻击。</a:t>
            </a:r>
          </a:p>
          <a:p>
            <a:r>
              <a:rPr lang="zh-CN" altLang="zh-CN" sz="1400" dirty="0">
                <a:solidFill>
                  <a:srgbClr val="FFFF00"/>
                </a:solidFill>
                <a:latin typeface="Microsoft YaHei" charset="-122"/>
                <a:ea typeface="Microsoft YaHei" charset="-122"/>
                <a:cs typeface="Microsoft YaHei" charset="-122"/>
              </a:rPr>
              <a:t> </a:t>
            </a:r>
          </a:p>
          <a:p>
            <a:r>
              <a:rPr lang="zh-CN" altLang="zh-CN" sz="1400" dirty="0">
                <a:solidFill>
                  <a:srgbClr val="FFFF00"/>
                </a:solidFill>
                <a:latin typeface="Microsoft YaHei" charset="-122"/>
                <a:ea typeface="Microsoft YaHei" charset="-122"/>
                <a:cs typeface="Microsoft YaHei" charset="-122"/>
              </a:rPr>
              <a:t>由于攻击者已经向第三方DNS服务器的缓存中加入了大量的记录，攻击者接下来向这些服务器发 送DNS查询信息(带有启用大量回复的EDNS选项)，并采取欺骗手段让那些DNS服务器认为这个查询信息是从攻击者希望攻击的那个IP地址发出来的。这 些第三方DNS服务器于是就用这个4000个字节的文本记录进行回复，用大量的UDP数据包淹没受害者。攻击者向第三方DNS服务器发出数百万小的和欺骗 性的查询信息，这些DNS服务器将用大量的DNS回复数据包淹没那个受害者。</a:t>
            </a:r>
          </a:p>
          <a:p>
            <a:r>
              <a:rPr lang="zh-CN" altLang="zh-CN" sz="1400" dirty="0">
                <a:solidFill>
                  <a:srgbClr val="FFFF00"/>
                </a:solidFill>
                <a:latin typeface="Microsoft YaHei" charset="-122"/>
                <a:ea typeface="Microsoft YaHei" charset="-122"/>
                <a:cs typeface="Microsoft YaHei" charset="-122"/>
              </a:rPr>
              <a:t> </a:t>
            </a:r>
          </a:p>
        </p:txBody>
      </p:sp>
    </p:spTree>
    <p:extLst>
      <p:ext uri="{BB962C8B-B14F-4D97-AF65-F5344CB8AC3E}">
        <p14:creationId xmlns:p14="http://schemas.microsoft.com/office/powerpoint/2010/main" val="1425984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sp>
        <p:nvSpPr>
          <p:cNvPr id="2" name="矩形 1"/>
          <p:cNvSpPr/>
          <p:nvPr/>
        </p:nvSpPr>
        <p:spPr>
          <a:xfrm>
            <a:off x="949382" y="1205116"/>
            <a:ext cx="6096000" cy="646331"/>
          </a:xfrm>
          <a:prstGeom prst="rect">
            <a:avLst/>
          </a:prstGeom>
        </p:spPr>
        <p:txBody>
          <a:bodyPr>
            <a:spAutoFit/>
          </a:bodyPr>
          <a:lstStyle/>
          <a:p>
            <a:r>
              <a:rPr kumimoji="1" lang="en-US" altLang="zh-CN" b="1" dirty="0">
                <a:solidFill>
                  <a:srgbClr val="FF0000"/>
                </a:solidFill>
                <a:latin typeface="Microsoft YaHei" charset="-122"/>
                <a:ea typeface="Microsoft YaHei" charset="-122"/>
                <a:cs typeface="Microsoft YaHei" charset="-122"/>
              </a:rPr>
              <a:t>0x4 </a:t>
            </a:r>
            <a:r>
              <a:rPr kumimoji="1" lang="zh-CN" altLang="en-US" b="1" dirty="0">
                <a:solidFill>
                  <a:srgbClr val="FF0000"/>
                </a:solidFill>
                <a:latin typeface="Microsoft YaHei" charset="-122"/>
                <a:ea typeface="Microsoft YaHei" charset="-122"/>
                <a:cs typeface="Microsoft YaHei" charset="-122"/>
              </a:rPr>
              <a:t>放大攻击</a:t>
            </a:r>
            <a:endParaRPr kumimoji="1" lang="en-US" altLang="zh-CN" b="1" dirty="0">
              <a:solidFill>
                <a:srgbClr val="FF0000"/>
              </a:solidFill>
              <a:latin typeface="Microsoft YaHei" charset="-122"/>
              <a:ea typeface="Microsoft YaHei" charset="-122"/>
              <a:cs typeface="Microsoft YaHei" charset="-122"/>
            </a:endParaRPr>
          </a:p>
          <a:p>
            <a:r>
              <a:rPr kumimoji="1" lang="en-US" altLang="zh-CN" b="1" dirty="0" smtClean="0">
                <a:solidFill>
                  <a:srgbClr val="FF0000"/>
                </a:solidFill>
                <a:latin typeface="Microsoft YaHei" charset="-122"/>
                <a:ea typeface="Microsoft YaHei" charset="-122"/>
                <a:cs typeface="Microsoft YaHei" charset="-122"/>
              </a:rPr>
              <a:t>0x42 </a:t>
            </a:r>
            <a:r>
              <a:rPr lang="zh-CN" altLang="zh-CN" b="1" dirty="0">
                <a:solidFill>
                  <a:srgbClr val="FF0000"/>
                </a:solidFill>
                <a:latin typeface="Microsoft YaHei" charset="-122"/>
                <a:ea typeface="Microsoft YaHei" charset="-122"/>
                <a:cs typeface="Microsoft YaHei" charset="-122"/>
              </a:rPr>
              <a:t>DNS Amplification</a:t>
            </a:r>
            <a:endParaRPr lang="zh-CN" altLang="zh-CN" dirty="0">
              <a:solidFill>
                <a:srgbClr val="FF0000"/>
              </a:solidFill>
              <a:latin typeface="Microsoft YaHei" charset="-122"/>
              <a:ea typeface="Microsoft YaHei" charset="-122"/>
              <a:cs typeface="Microsoft YaHei" charset="-122"/>
            </a:endParaRPr>
          </a:p>
        </p:txBody>
      </p:sp>
      <p:pic>
        <p:nvPicPr>
          <p:cNvPr id="7170" name="Picture 2" descr="NS放大攻击原理"/>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82" y="2350815"/>
            <a:ext cx="5407511" cy="427898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om Namespace &#10;Root Servers &#10;step 3 &#10;Question - where can I &#10;find 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634" y="2350814"/>
            <a:ext cx="5633049" cy="427898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047311" y="1981482"/>
            <a:ext cx="3211651" cy="369332"/>
          </a:xfrm>
          <a:prstGeom prst="rect">
            <a:avLst/>
          </a:prstGeom>
          <a:noFill/>
        </p:spPr>
        <p:txBody>
          <a:bodyPr wrap="square" rtlCol="0">
            <a:spAutoFit/>
          </a:bodyPr>
          <a:lstStyle/>
          <a:p>
            <a:pPr algn="ctr"/>
            <a:r>
              <a:rPr kumimoji="1" lang="zh-CN" altLang="en-US" b="1" dirty="0" smtClean="0">
                <a:solidFill>
                  <a:srgbClr val="FFFF00"/>
                </a:solidFill>
                <a:latin typeface="Microsoft YaHei" charset="-122"/>
                <a:ea typeface="Microsoft YaHei" charset="-122"/>
                <a:cs typeface="Microsoft YaHei" charset="-122"/>
              </a:rPr>
              <a:t>正常查询</a:t>
            </a:r>
            <a:endParaRPr kumimoji="1" lang="zh-CN" altLang="en-US" b="1" dirty="0">
              <a:solidFill>
                <a:srgbClr val="FFFF00"/>
              </a:solidFill>
              <a:latin typeface="Microsoft YaHei" charset="-122"/>
              <a:ea typeface="Microsoft YaHei" charset="-122"/>
              <a:cs typeface="Microsoft YaHei" charset="-122"/>
            </a:endParaRPr>
          </a:p>
        </p:txBody>
      </p:sp>
      <p:sp>
        <p:nvSpPr>
          <p:cNvPr id="8" name="文本框 7"/>
          <p:cNvSpPr txBox="1"/>
          <p:nvPr/>
        </p:nvSpPr>
        <p:spPr>
          <a:xfrm>
            <a:off x="7719582" y="1981482"/>
            <a:ext cx="3211651" cy="369332"/>
          </a:xfrm>
          <a:prstGeom prst="rect">
            <a:avLst/>
          </a:prstGeom>
          <a:noFill/>
        </p:spPr>
        <p:txBody>
          <a:bodyPr wrap="square" rtlCol="0">
            <a:spAutoFit/>
          </a:bodyPr>
          <a:lstStyle/>
          <a:p>
            <a:pPr algn="ctr"/>
            <a:r>
              <a:rPr kumimoji="1" lang="zh-CN" altLang="en-US" b="1" smtClean="0">
                <a:solidFill>
                  <a:srgbClr val="FFFF00"/>
                </a:solidFill>
                <a:latin typeface="Microsoft YaHei" charset="-122"/>
                <a:ea typeface="Microsoft YaHei" charset="-122"/>
                <a:cs typeface="Microsoft YaHei" charset="-122"/>
              </a:rPr>
              <a:t>攻击放大查询</a:t>
            </a:r>
            <a:endParaRPr kumimoji="1" lang="zh-CN" altLang="en-US" b="1">
              <a:solidFill>
                <a:srgbClr val="FFFF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06717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sp>
        <p:nvSpPr>
          <p:cNvPr id="4" name="矩形 3"/>
          <p:cNvSpPr/>
          <p:nvPr/>
        </p:nvSpPr>
        <p:spPr>
          <a:xfrm>
            <a:off x="1052124" y="1261422"/>
            <a:ext cx="4285147" cy="369332"/>
          </a:xfrm>
          <a:prstGeom prst="rect">
            <a:avLst/>
          </a:prstGeom>
        </p:spPr>
        <p:txBody>
          <a:bodyPr wrap="none">
            <a:spAutoFit/>
          </a:bodyPr>
          <a:lstStyle/>
          <a:p>
            <a:r>
              <a:rPr lang="en-US" altLang="zh-CN" b="1" dirty="0" smtClean="0">
                <a:solidFill>
                  <a:srgbClr val="FFFF00"/>
                </a:solidFill>
                <a:ea typeface="Microsoft YaHei" charset="-122"/>
              </a:rPr>
              <a:t>DNS</a:t>
            </a:r>
            <a:r>
              <a:rPr lang="zh-CN" altLang="zh-CN" b="1" dirty="0" smtClean="0">
                <a:solidFill>
                  <a:srgbClr val="FFFF00"/>
                </a:solidFill>
                <a:ea typeface="Microsoft YaHei" charset="-122"/>
              </a:rPr>
              <a:t>放大</a:t>
            </a:r>
            <a:r>
              <a:rPr lang="zh-CN" altLang="zh-CN" b="1" dirty="0">
                <a:solidFill>
                  <a:srgbClr val="FFFF00"/>
                </a:solidFill>
                <a:ea typeface="Microsoft YaHei" charset="-122"/>
              </a:rPr>
              <a:t>攻击者是如何提高放大倍数</a:t>
            </a:r>
            <a:r>
              <a:rPr lang="zh-CN" altLang="zh-CN" b="1" dirty="0" smtClean="0">
                <a:solidFill>
                  <a:srgbClr val="FFFF00"/>
                </a:solidFill>
                <a:ea typeface="Microsoft YaHei" charset="-122"/>
              </a:rPr>
              <a:t>的</a:t>
            </a:r>
            <a:r>
              <a:rPr lang="zh-CN" altLang="en-US" b="1" dirty="0" smtClean="0">
                <a:solidFill>
                  <a:srgbClr val="FFFF00"/>
                </a:solidFill>
                <a:ea typeface="Microsoft YaHei" charset="-122"/>
              </a:rPr>
              <a:t>？</a:t>
            </a:r>
            <a:endParaRPr lang="zh-CN" altLang="zh-CN" dirty="0">
              <a:solidFill>
                <a:srgbClr val="FFFF00"/>
              </a:solidFill>
              <a:effectLst/>
              <a:ea typeface="Microsoft YaHei" charset="-122"/>
            </a:endParaRPr>
          </a:p>
        </p:txBody>
      </p:sp>
      <p:sp>
        <p:nvSpPr>
          <p:cNvPr id="5" name="矩形 4"/>
          <p:cNvSpPr/>
          <p:nvPr/>
        </p:nvSpPr>
        <p:spPr>
          <a:xfrm>
            <a:off x="1052124" y="1670608"/>
            <a:ext cx="3157403" cy="338554"/>
          </a:xfrm>
          <a:prstGeom prst="rect">
            <a:avLst/>
          </a:prstGeom>
        </p:spPr>
        <p:txBody>
          <a:bodyPr wrap="none">
            <a:spAutoFit/>
          </a:bodyPr>
          <a:lstStyle/>
          <a:p>
            <a:r>
              <a:rPr lang="en-US" altLang="zh-CN" sz="1600" b="1" dirty="0">
                <a:solidFill>
                  <a:srgbClr val="FFFF00"/>
                </a:solidFill>
                <a:latin typeface="Microsoft YaHei" charset="-122"/>
                <a:ea typeface="Microsoft YaHei" charset="-122"/>
                <a:cs typeface="Microsoft YaHei" charset="-122"/>
              </a:rPr>
              <a:t>dig any </a:t>
            </a:r>
            <a:r>
              <a:rPr lang="en-US" altLang="zh-CN" sz="1600" b="1" dirty="0" err="1">
                <a:solidFill>
                  <a:srgbClr val="FFFF00"/>
                </a:solidFill>
                <a:latin typeface="Microsoft YaHei" charset="-122"/>
                <a:ea typeface="Microsoft YaHei" charset="-122"/>
                <a:cs typeface="Microsoft YaHei" charset="-122"/>
              </a:rPr>
              <a:t>isc.org</a:t>
            </a:r>
            <a:r>
              <a:rPr lang="en-US" altLang="zh-CN" sz="1600" b="1" dirty="0">
                <a:solidFill>
                  <a:srgbClr val="FFFF00"/>
                </a:solidFill>
                <a:latin typeface="Microsoft YaHei" charset="-122"/>
                <a:ea typeface="Microsoft YaHei" charset="-122"/>
                <a:cs typeface="Microsoft YaHei" charset="-122"/>
              </a:rPr>
              <a:t> @172.16.5.48</a:t>
            </a:r>
            <a:endParaRPr lang="en-US" altLang="zh-CN" sz="1600" b="1" dirty="0">
              <a:solidFill>
                <a:srgbClr val="FFFF00"/>
              </a:solidFill>
              <a:effectLst/>
              <a:latin typeface="Microsoft YaHei" charset="-122"/>
              <a:ea typeface="Microsoft YaHei" charset="-122"/>
              <a:cs typeface="Microsoft YaHei" charset="-122"/>
            </a:endParaRPr>
          </a:p>
        </p:txBody>
      </p:sp>
      <p:pic>
        <p:nvPicPr>
          <p:cNvPr id="8194" name="Picture 2" descr="29 23. 017249972 &#10;172.16.5.48 &#10;Destination &#10;5..a8 &#10;17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2126751"/>
            <a:ext cx="7889816" cy="173633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 ; ADDmtNAL SECTrm: &#10;5fba. isc.org. &#10;Sfba. isc.org. &#10;sns—p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123" y="3977890"/>
            <a:ext cx="7877176" cy="276195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rot="2436676">
            <a:off x="8489755" y="1329294"/>
            <a:ext cx="3744098" cy="1477328"/>
          </a:xfrm>
          <a:prstGeom prst="rect">
            <a:avLst/>
          </a:prstGeom>
        </p:spPr>
        <p:txBody>
          <a:bodyPr wrap="square">
            <a:spAutoFit/>
          </a:bodyPr>
          <a:lstStyle/>
          <a:p>
            <a:r>
              <a:rPr lang="zh-CN" altLang="zh-CN" b="1" dirty="0" smtClean="0">
                <a:solidFill>
                  <a:srgbClr val="FFFF00"/>
                </a:solidFill>
                <a:latin typeface="Microsoft YaHei" charset="-122"/>
                <a:ea typeface="Microsoft YaHei" charset="-122"/>
                <a:cs typeface="Microsoft YaHei" charset="-122"/>
              </a:rPr>
              <a:t>攻击流量</a:t>
            </a:r>
            <a:endParaRPr lang="en-US" altLang="zh-CN" b="1" dirty="0" smtClean="0">
              <a:solidFill>
                <a:srgbClr val="FFFF00"/>
              </a:solidFill>
              <a:latin typeface="Microsoft YaHei" charset="-122"/>
              <a:ea typeface="Microsoft YaHei" charset="-122"/>
              <a:cs typeface="Microsoft YaHei" charset="-122"/>
            </a:endParaRPr>
          </a:p>
          <a:p>
            <a:endParaRPr lang="zh-CN" altLang="zh-CN" b="1" dirty="0">
              <a:solidFill>
                <a:srgbClr val="FFFF00"/>
              </a:solidFill>
              <a:latin typeface="Microsoft YaHei" charset="-122"/>
              <a:ea typeface="Microsoft YaHei" charset="-122"/>
              <a:cs typeface="Microsoft YaHei" charset="-122"/>
            </a:endParaRPr>
          </a:p>
          <a:p>
            <a:r>
              <a:rPr lang="zh-CN" altLang="zh-CN" b="1" dirty="0">
                <a:solidFill>
                  <a:srgbClr val="FFFF00"/>
                </a:solidFill>
                <a:latin typeface="Microsoft YaHei" charset="-122"/>
                <a:ea typeface="Microsoft YaHei" charset="-122"/>
                <a:cs typeface="Microsoft YaHei" charset="-122"/>
              </a:rPr>
              <a:t>放大倍数 = 攻击流量 / 攻击成本 </a:t>
            </a:r>
            <a:endParaRPr lang="en-US" altLang="zh-CN" b="1" dirty="0" smtClean="0">
              <a:solidFill>
                <a:srgbClr val="FFFF00"/>
              </a:solidFill>
              <a:latin typeface="Microsoft YaHei" charset="-122"/>
              <a:ea typeface="Microsoft YaHei" charset="-122"/>
              <a:cs typeface="Microsoft YaHei" charset="-122"/>
            </a:endParaRPr>
          </a:p>
          <a:p>
            <a:endParaRPr lang="en-US" altLang="zh-CN" b="1" dirty="0">
              <a:solidFill>
                <a:srgbClr val="FFFF00"/>
              </a:solidFill>
              <a:latin typeface="Microsoft YaHei" charset="-122"/>
              <a:ea typeface="Microsoft YaHei" charset="-122"/>
              <a:cs typeface="Microsoft YaHei" charset="-122"/>
            </a:endParaRPr>
          </a:p>
          <a:p>
            <a:r>
              <a:rPr lang="en-US" altLang="zh-CN" b="1" dirty="0" smtClean="0">
                <a:solidFill>
                  <a:srgbClr val="FFFF00"/>
                </a:solidFill>
                <a:latin typeface="Microsoft YaHei" charset="-122"/>
                <a:ea typeface="Microsoft YaHei" charset="-122"/>
                <a:cs typeface="Microsoft YaHei" charset="-122"/>
              </a:rPr>
              <a:t>3510</a:t>
            </a:r>
            <a:r>
              <a:rPr lang="zh-CN" altLang="zh-CN" b="1" dirty="0" smtClean="0">
                <a:solidFill>
                  <a:srgbClr val="FFFF00"/>
                </a:solidFill>
                <a:latin typeface="Microsoft YaHei" charset="-122"/>
                <a:ea typeface="Microsoft YaHei" charset="-122"/>
                <a:cs typeface="Microsoft YaHei" charset="-122"/>
              </a:rPr>
              <a:t> </a:t>
            </a:r>
            <a:r>
              <a:rPr lang="zh-CN" altLang="zh-CN" b="1" dirty="0">
                <a:solidFill>
                  <a:srgbClr val="FFFF00"/>
                </a:solidFill>
                <a:latin typeface="Microsoft YaHei" charset="-122"/>
                <a:ea typeface="Microsoft YaHei" charset="-122"/>
                <a:cs typeface="Microsoft YaHei" charset="-122"/>
              </a:rPr>
              <a:t>/ </a:t>
            </a:r>
            <a:r>
              <a:rPr lang="en-US" altLang="zh-CN" b="1" dirty="0">
                <a:solidFill>
                  <a:srgbClr val="FFFF00"/>
                </a:solidFill>
                <a:latin typeface="Microsoft YaHei" charset="-122"/>
                <a:ea typeface="Microsoft YaHei" charset="-122"/>
                <a:cs typeface="Microsoft YaHei" charset="-122"/>
              </a:rPr>
              <a:t>78</a:t>
            </a:r>
            <a:r>
              <a:rPr lang="zh-CN" altLang="zh-CN" b="1" dirty="0">
                <a:solidFill>
                  <a:srgbClr val="FFFF00"/>
                </a:solidFill>
                <a:latin typeface="Microsoft YaHei" charset="-122"/>
                <a:ea typeface="Microsoft YaHei" charset="-122"/>
                <a:cs typeface="Microsoft YaHei" charset="-122"/>
              </a:rPr>
              <a:t> = </a:t>
            </a:r>
            <a:r>
              <a:rPr lang="en-US" altLang="zh-CN" b="1" dirty="0">
                <a:solidFill>
                  <a:srgbClr val="FFFF00"/>
                </a:solidFill>
                <a:latin typeface="Microsoft YaHei" charset="-122"/>
                <a:ea typeface="Microsoft YaHei" charset="-122"/>
                <a:cs typeface="Microsoft YaHei" charset="-122"/>
              </a:rPr>
              <a:t>45</a:t>
            </a:r>
            <a:r>
              <a:rPr lang="zh-CN" altLang="zh-CN" b="1" dirty="0">
                <a:solidFill>
                  <a:srgbClr val="FFFF00"/>
                </a:solidFill>
                <a:latin typeface="Microsoft YaHei" charset="-122"/>
                <a:ea typeface="Microsoft YaHei" charset="-122"/>
                <a:cs typeface="Microsoft YaHei" charset="-122"/>
              </a:rPr>
              <a:t>（倍）</a:t>
            </a:r>
            <a:endParaRPr lang="zh-CN" altLang="zh-CN" b="1" dirty="0">
              <a:solidFill>
                <a:srgbClr val="FFFF00"/>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938736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pic>
        <p:nvPicPr>
          <p:cNvPr id="2" name="图片 1"/>
          <p:cNvPicPr>
            <a:picLocks noChangeAspect="1"/>
          </p:cNvPicPr>
          <p:nvPr/>
        </p:nvPicPr>
        <p:blipFill>
          <a:blip r:embed="rId3"/>
          <a:stretch>
            <a:fillRect/>
          </a:stretch>
        </p:blipFill>
        <p:spPr>
          <a:xfrm>
            <a:off x="1417834" y="1412991"/>
            <a:ext cx="7781935" cy="5142045"/>
          </a:xfrm>
          <a:prstGeom prst="rect">
            <a:avLst/>
          </a:prstGeom>
        </p:spPr>
      </p:pic>
    </p:spTree>
    <p:extLst>
      <p:ext uri="{BB962C8B-B14F-4D97-AF65-F5344CB8AC3E}">
        <p14:creationId xmlns:p14="http://schemas.microsoft.com/office/powerpoint/2010/main" val="1161069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pic>
        <p:nvPicPr>
          <p:cNvPr id="4098" name="Picture 2" descr="ttps://dnsscan.shadowserver.org/open/openresolver_china_curr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892" y="667820"/>
            <a:ext cx="10876173" cy="611022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30892" y="0"/>
            <a:ext cx="6478761" cy="707886"/>
          </a:xfrm>
          <a:prstGeom prst="rect">
            <a:avLst/>
          </a:prstGeom>
        </p:spPr>
        <p:txBody>
          <a:bodyPr wrap="none">
            <a:spAutoFit/>
          </a:bodyPr>
          <a:lstStyle/>
          <a:p>
            <a:r>
              <a:rPr lang="zh-CN" altLang="en-US" sz="2000" dirty="0" smtClean="0">
                <a:solidFill>
                  <a:srgbClr val="FFFF00"/>
                </a:solidFill>
                <a:latin typeface="Microsoft YaHei" charset="-122"/>
                <a:ea typeface="Microsoft YaHei" charset="-122"/>
                <a:cs typeface="Microsoft YaHei" charset="-122"/>
              </a:rPr>
              <a:t>中国开放</a:t>
            </a:r>
            <a:r>
              <a:rPr lang="en-US" altLang="zh-CN" sz="2000" dirty="0" smtClean="0">
                <a:solidFill>
                  <a:srgbClr val="FFFF00"/>
                </a:solidFill>
                <a:latin typeface="Microsoft YaHei" charset="-122"/>
                <a:ea typeface="Microsoft YaHei" charset="-122"/>
                <a:cs typeface="Microsoft YaHei" charset="-122"/>
              </a:rPr>
              <a:t>DNS</a:t>
            </a:r>
            <a:r>
              <a:rPr lang="zh-CN" altLang="en-US" sz="2000" dirty="0" smtClean="0">
                <a:solidFill>
                  <a:srgbClr val="FFFF00"/>
                </a:solidFill>
                <a:latin typeface="Microsoft YaHei" charset="-122"/>
                <a:ea typeface="Microsoft YaHei" charset="-122"/>
                <a:cs typeface="Microsoft YaHei" charset="-122"/>
              </a:rPr>
              <a:t>分布图</a:t>
            </a:r>
            <a:endParaRPr lang="en-US" altLang="zh-CN" sz="2000" dirty="0" smtClean="0">
              <a:solidFill>
                <a:srgbClr val="FFFF00"/>
              </a:solidFill>
              <a:latin typeface="Microsoft YaHei" charset="-122"/>
              <a:ea typeface="Microsoft YaHei" charset="-122"/>
              <a:cs typeface="Microsoft YaHei" charset="-122"/>
            </a:endParaRPr>
          </a:p>
          <a:p>
            <a:r>
              <a:rPr lang="zh-CN" altLang="en-US" sz="2000" dirty="0" smtClean="0">
                <a:solidFill>
                  <a:srgbClr val="FFFF00"/>
                </a:solidFill>
                <a:latin typeface="Microsoft YaHei" charset="-122"/>
                <a:ea typeface="Microsoft YaHei" charset="-122"/>
                <a:cs typeface="Microsoft YaHei" charset="-122"/>
              </a:rPr>
              <a:t>参考：</a:t>
            </a:r>
            <a:r>
              <a:rPr lang="en-US" altLang="zh-CN" sz="2000" dirty="0" smtClean="0">
                <a:solidFill>
                  <a:srgbClr val="FFFF00"/>
                </a:solidFill>
                <a:latin typeface="Microsoft YaHei" charset="-122"/>
                <a:ea typeface="Microsoft YaHei" charset="-122"/>
                <a:cs typeface="Microsoft YaHei" charset="-122"/>
              </a:rPr>
              <a:t>https</a:t>
            </a:r>
            <a:r>
              <a:rPr lang="en-US" altLang="zh-CN" sz="2000" dirty="0">
                <a:solidFill>
                  <a:srgbClr val="FFFF00"/>
                </a:solidFill>
                <a:latin typeface="Microsoft YaHei" charset="-122"/>
                <a:ea typeface="Microsoft YaHei" charset="-122"/>
                <a:cs typeface="Microsoft YaHei" charset="-122"/>
              </a:rPr>
              <a:t>://</a:t>
            </a:r>
            <a:r>
              <a:rPr lang="en-US" altLang="zh-CN" sz="2000" dirty="0" err="1">
                <a:solidFill>
                  <a:srgbClr val="FFFF00"/>
                </a:solidFill>
                <a:latin typeface="Microsoft YaHei" charset="-122"/>
                <a:ea typeface="Microsoft YaHei" charset="-122"/>
                <a:cs typeface="Microsoft YaHei" charset="-122"/>
              </a:rPr>
              <a:t>dnsscan.shadowserver.org</a:t>
            </a:r>
            <a:r>
              <a:rPr lang="en-US" altLang="zh-CN" sz="2000" dirty="0">
                <a:solidFill>
                  <a:srgbClr val="FFFF00"/>
                </a:solidFill>
                <a:latin typeface="Microsoft YaHei" charset="-122"/>
                <a:ea typeface="Microsoft YaHei" charset="-122"/>
                <a:cs typeface="Microsoft YaHei" charset="-122"/>
              </a:rPr>
              <a:t>/</a:t>
            </a:r>
            <a:r>
              <a:rPr lang="en-US" altLang="zh-CN" sz="2000" dirty="0" err="1">
                <a:solidFill>
                  <a:srgbClr val="FFFF00"/>
                </a:solidFill>
                <a:latin typeface="Microsoft YaHei" charset="-122"/>
                <a:ea typeface="Microsoft YaHei" charset="-122"/>
                <a:cs typeface="Microsoft YaHei" charset="-122"/>
              </a:rPr>
              <a:t>index.html</a:t>
            </a:r>
            <a:endParaRPr lang="zh-CN" altLang="en-US" sz="2000" dirty="0">
              <a:solidFill>
                <a:srgbClr val="FFFF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896195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pic>
        <p:nvPicPr>
          <p:cNvPr id="3074" name="Picture 2" descr="https://timgsa.baidu.com/timg?image&amp;quality=80&amp;size=b9999_10000&amp;sec=1516184187885&amp;di=3e14b9cfdf11178a9fea00f5493dbbeb&amp;imgtype=0&amp;src=http%3A%2F%2Fi1.hoopchina.com%2Fuser%2F739%2F3296739%2F12632567374a7a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204" y="2589088"/>
            <a:ext cx="8239874" cy="416815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379671" y="1388759"/>
            <a:ext cx="8329407" cy="1200329"/>
          </a:xfrm>
          <a:prstGeom prst="rect">
            <a:avLst/>
          </a:prstGeom>
        </p:spPr>
        <p:txBody>
          <a:bodyPr wrap="square">
            <a:spAutoFit/>
          </a:bodyPr>
          <a:lstStyle/>
          <a:p>
            <a:r>
              <a:rPr lang="en-US" altLang="zh-CN" dirty="0">
                <a:solidFill>
                  <a:srgbClr val="FFFF00"/>
                </a:solidFill>
              </a:rPr>
              <a:t>2010</a:t>
            </a:r>
            <a:r>
              <a:rPr lang="zh-CN" altLang="en-US" dirty="0">
                <a:solidFill>
                  <a:srgbClr val="FFFF00"/>
                </a:solidFill>
              </a:rPr>
              <a:t>年百度域名被劫持事件发生于</a:t>
            </a:r>
            <a:r>
              <a:rPr lang="en-US" altLang="zh-CN" dirty="0">
                <a:solidFill>
                  <a:srgbClr val="FFFF00"/>
                </a:solidFill>
              </a:rPr>
              <a:t>2010</a:t>
            </a:r>
            <a:r>
              <a:rPr lang="zh-CN" altLang="en-US" dirty="0">
                <a:solidFill>
                  <a:srgbClr val="FFFF00"/>
                </a:solidFill>
              </a:rPr>
              <a:t>年</a:t>
            </a:r>
            <a:r>
              <a:rPr lang="en-US" altLang="zh-CN" dirty="0">
                <a:solidFill>
                  <a:srgbClr val="FFFF00"/>
                </a:solidFill>
              </a:rPr>
              <a:t>1</a:t>
            </a:r>
            <a:r>
              <a:rPr lang="zh-CN" altLang="en-US" dirty="0">
                <a:solidFill>
                  <a:srgbClr val="FFFF00"/>
                </a:solidFill>
              </a:rPr>
              <a:t>月</a:t>
            </a:r>
            <a:r>
              <a:rPr lang="en-US" altLang="zh-CN" dirty="0">
                <a:solidFill>
                  <a:srgbClr val="FFFF00"/>
                </a:solidFill>
              </a:rPr>
              <a:t>12</a:t>
            </a:r>
            <a:r>
              <a:rPr lang="zh-CN" altLang="en-US" dirty="0">
                <a:solidFill>
                  <a:srgbClr val="FFFF00"/>
                </a:solidFill>
              </a:rPr>
              <a:t>日。当天，中国大陆最大中文搜索引擎公司百度被自称是伊朗网军（</a:t>
            </a:r>
            <a:r>
              <a:rPr lang="en-US" altLang="zh-CN" dirty="0">
                <a:solidFill>
                  <a:srgbClr val="FFFF00"/>
                </a:solidFill>
              </a:rPr>
              <a:t>Iranian Cyber Army</a:t>
            </a:r>
            <a:r>
              <a:rPr lang="zh-CN" altLang="en-US" dirty="0">
                <a:solidFill>
                  <a:srgbClr val="FFFF00"/>
                </a:solidFill>
              </a:rPr>
              <a:t>）的黑客组织入侵，导致网民无法正常登陆百度网站达</a:t>
            </a:r>
            <a:r>
              <a:rPr lang="en-US" altLang="zh-CN" dirty="0">
                <a:solidFill>
                  <a:srgbClr val="FFFF00"/>
                </a:solidFill>
              </a:rPr>
              <a:t>8</a:t>
            </a:r>
            <a:r>
              <a:rPr lang="zh-CN" altLang="en-US" dirty="0">
                <a:solidFill>
                  <a:srgbClr val="FFFF00"/>
                </a:solidFill>
              </a:rPr>
              <a:t>小时</a:t>
            </a:r>
            <a:r>
              <a:rPr lang="en-US" altLang="zh-CN" dirty="0">
                <a:solidFill>
                  <a:srgbClr val="FFFF00"/>
                </a:solidFill>
              </a:rPr>
              <a:t>[1]</a:t>
            </a:r>
            <a:r>
              <a:rPr lang="zh-CN" altLang="en-US" dirty="0">
                <a:solidFill>
                  <a:srgbClr val="FFFF00"/>
                </a:solidFill>
              </a:rPr>
              <a:t>。此次是百度成立以来最严重的服务器故障事件，且此事件造成百度直接损失超过</a:t>
            </a:r>
            <a:r>
              <a:rPr lang="en-US" altLang="zh-CN" dirty="0">
                <a:solidFill>
                  <a:srgbClr val="FFFF00"/>
                </a:solidFill>
              </a:rPr>
              <a:t>700</a:t>
            </a:r>
            <a:r>
              <a:rPr lang="zh-CN" altLang="en-US" dirty="0">
                <a:solidFill>
                  <a:srgbClr val="FFFF00"/>
                </a:solidFill>
              </a:rPr>
              <a:t>万人民币</a:t>
            </a:r>
          </a:p>
        </p:txBody>
      </p:sp>
      <p:sp>
        <p:nvSpPr>
          <p:cNvPr id="3" name="文本框 2"/>
          <p:cNvSpPr txBox="1"/>
          <p:nvPr/>
        </p:nvSpPr>
        <p:spPr>
          <a:xfrm>
            <a:off x="1469204" y="682959"/>
            <a:ext cx="4572000" cy="400110"/>
          </a:xfrm>
          <a:prstGeom prst="rect">
            <a:avLst/>
          </a:prstGeom>
          <a:noFill/>
        </p:spPr>
        <p:txBody>
          <a:bodyPr wrap="square" rtlCol="0">
            <a:spAutoFit/>
          </a:bodyPr>
          <a:lstStyle/>
          <a:p>
            <a:r>
              <a:rPr kumimoji="1" lang="zh-CN" altLang="en-US" sz="2000" b="1" dirty="0" smtClean="0">
                <a:solidFill>
                  <a:srgbClr val="FF0000"/>
                </a:solidFill>
                <a:latin typeface="Microsoft YaHei" charset="-122"/>
                <a:ea typeface="Microsoft YaHei" charset="-122"/>
                <a:cs typeface="Microsoft YaHei" charset="-122"/>
              </a:rPr>
              <a:t>另一种攻击手段，</a:t>
            </a:r>
            <a:r>
              <a:rPr kumimoji="1" lang="en-US" altLang="zh-CN" sz="2000" b="1" dirty="0" smtClean="0">
                <a:solidFill>
                  <a:srgbClr val="FF0000"/>
                </a:solidFill>
                <a:latin typeface="Microsoft YaHei" charset="-122"/>
                <a:ea typeface="Microsoft YaHei" charset="-122"/>
                <a:cs typeface="Microsoft YaHei" charset="-122"/>
              </a:rPr>
              <a:t>DNS</a:t>
            </a:r>
            <a:r>
              <a:rPr kumimoji="1" lang="zh-CN" altLang="en-US" sz="2000" b="1" dirty="0" smtClean="0">
                <a:solidFill>
                  <a:srgbClr val="FF0000"/>
                </a:solidFill>
                <a:latin typeface="Microsoft YaHei" charset="-122"/>
                <a:ea typeface="Microsoft YaHei" charset="-122"/>
                <a:cs typeface="Microsoft YaHei" charset="-122"/>
              </a:rPr>
              <a:t>缓存投毒</a:t>
            </a:r>
            <a:endParaRPr kumimoji="1" lang="zh-CN" altLang="en-US" sz="2000" b="1"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61676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sp>
        <p:nvSpPr>
          <p:cNvPr id="3" name="矩形 2"/>
          <p:cNvSpPr/>
          <p:nvPr/>
        </p:nvSpPr>
        <p:spPr>
          <a:xfrm>
            <a:off x="1281148" y="1086761"/>
            <a:ext cx="1657261" cy="369332"/>
          </a:xfrm>
          <a:prstGeom prst="rect">
            <a:avLst/>
          </a:prstGeom>
        </p:spPr>
        <p:txBody>
          <a:bodyPr wrap="square">
            <a:spAutoFit/>
          </a:bodyPr>
          <a:lstStyle/>
          <a:p>
            <a:r>
              <a:rPr kumimoji="1" lang="en-US" altLang="zh-CN" b="1" dirty="0">
                <a:solidFill>
                  <a:srgbClr val="FF0000"/>
                </a:solidFill>
              </a:rPr>
              <a:t>0x1 DDOS</a:t>
            </a:r>
            <a:r>
              <a:rPr kumimoji="1" lang="zh-CN" altLang="en-US" b="1" dirty="0">
                <a:solidFill>
                  <a:srgbClr val="FF0000"/>
                </a:solidFill>
              </a:rPr>
              <a:t>概念</a:t>
            </a:r>
            <a:endParaRPr kumimoji="1" lang="en-US" altLang="zh-CN" b="1" dirty="0">
              <a:solidFill>
                <a:srgbClr val="FF0000"/>
              </a:solidFill>
            </a:endParaRPr>
          </a:p>
        </p:txBody>
      </p:sp>
      <p:sp>
        <p:nvSpPr>
          <p:cNvPr id="4" name="矩形 3"/>
          <p:cNvSpPr/>
          <p:nvPr/>
        </p:nvSpPr>
        <p:spPr>
          <a:xfrm>
            <a:off x="1281148" y="1971145"/>
            <a:ext cx="8314915" cy="4524315"/>
          </a:xfrm>
          <a:prstGeom prst="rect">
            <a:avLst/>
          </a:prstGeom>
        </p:spPr>
        <p:txBody>
          <a:bodyPr wrap="square">
            <a:spAutoFit/>
          </a:bodyPr>
          <a:lstStyle/>
          <a:p>
            <a:r>
              <a:rPr lang="zh-CN" altLang="zh-CN" dirty="0">
                <a:solidFill>
                  <a:srgbClr val="FFFF00"/>
                </a:solidFill>
                <a:ea typeface="Microsoft YaHei" charset="-122"/>
              </a:rPr>
              <a:t>DOS（denial of service--拒绝服务）攻击的目的是使服务正常功能不可用。不像其他类型的攻击的目的是获取敏感信息，Dos攻击是不会威胁到敏感信息而是使合法用户不能使用服务。有时候Dos在其他攻击中也会存在一定的作用，比如使web应用防火墙拒绝服务，从而绕过防火墙</a:t>
            </a:r>
            <a:r>
              <a:rPr lang="zh-CN" altLang="zh-CN" dirty="0" smtClean="0">
                <a:solidFill>
                  <a:srgbClr val="FFFF00"/>
                </a:solidFill>
                <a:ea typeface="Microsoft YaHei" charset="-122"/>
              </a:rPr>
              <a:t>。</a:t>
            </a:r>
            <a:endParaRPr lang="en-US" altLang="zh-CN" dirty="0" smtClean="0">
              <a:solidFill>
                <a:srgbClr val="FFFF00"/>
              </a:solidFill>
              <a:ea typeface="Microsoft YaHei" charset="-122"/>
            </a:endParaRPr>
          </a:p>
          <a:p>
            <a:endParaRPr lang="en-US" altLang="zh-CN" dirty="0">
              <a:solidFill>
                <a:srgbClr val="FFFF00"/>
              </a:solidFill>
              <a:effectLst/>
              <a:ea typeface="Microsoft YaHei" charset="-122"/>
            </a:endParaRPr>
          </a:p>
          <a:p>
            <a:r>
              <a:rPr lang="zh-CN" altLang="zh-CN" dirty="0">
                <a:solidFill>
                  <a:srgbClr val="FFFF00"/>
                </a:solidFill>
                <a:ea typeface="Microsoft YaHei" charset="-122"/>
              </a:rPr>
              <a:t>Dos是拒绝服务攻击，而DDOS是分布式拒绝服务攻击；Dos与DDOS都是攻击目标服务器、网络服务的一种方式。Dos是利用自己的计算机攻击目标，也是一对一的关系，而DDOS是DoS攻击基础之上产生的一种新的攻击方式,利用控制成百上千台肉鸡，组成一个DDOS攻击群，同一时刻对目标发起攻击。</a:t>
            </a:r>
          </a:p>
          <a:p>
            <a:r>
              <a:rPr lang="zh-CN" altLang="zh-CN" dirty="0">
                <a:solidFill>
                  <a:srgbClr val="FFFF00"/>
                </a:solidFill>
                <a:ea typeface="Microsoft YaHei" charset="-122"/>
              </a:rPr>
              <a:t>从理论上来说，无论目标服务器、网络服务的资源多大，也是带宽、内存、CPU多大，都无法避免Dos与DDOS攻击，因此任何资源再大也有一个极限值，比如说，一台服务器每秒可以处理1000个数据包，而通过DOS攻击给这台服务器发送1001个数据包，这时服务器无法正常运行，需要给服务器扩容。 从技术上来说，DOS和DDOS都是攻击目标服务器的带宽和连通性，使得目标服务器的带宽资源耗尽，无法正常运行。</a:t>
            </a:r>
          </a:p>
          <a:p>
            <a:endParaRPr lang="zh-CN" altLang="zh-CN" dirty="0">
              <a:solidFill>
                <a:srgbClr val="FFFF00"/>
              </a:solidFill>
              <a:effectLst/>
              <a:ea typeface="Microsoft YaHei" charset="-122"/>
            </a:endParaRPr>
          </a:p>
        </p:txBody>
      </p:sp>
    </p:spTree>
    <p:extLst>
      <p:ext uri="{BB962C8B-B14F-4D97-AF65-F5344CB8AC3E}">
        <p14:creationId xmlns:p14="http://schemas.microsoft.com/office/powerpoint/2010/main" val="1659802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sp>
        <p:nvSpPr>
          <p:cNvPr id="2" name="矩形 1"/>
          <p:cNvSpPr/>
          <p:nvPr/>
        </p:nvSpPr>
        <p:spPr>
          <a:xfrm>
            <a:off x="1052124" y="1194842"/>
            <a:ext cx="6096000" cy="369332"/>
          </a:xfrm>
          <a:prstGeom prst="rect">
            <a:avLst/>
          </a:prstGeom>
        </p:spPr>
        <p:txBody>
          <a:bodyPr>
            <a:spAutoFit/>
          </a:bodyPr>
          <a:lstStyle/>
          <a:p>
            <a:r>
              <a:rPr kumimoji="1" lang="en-US" altLang="zh-CN" b="1" dirty="0" smtClean="0">
                <a:solidFill>
                  <a:srgbClr val="FF0000"/>
                </a:solidFill>
                <a:latin typeface="Microsoft YaHei" charset="-122"/>
                <a:ea typeface="Microsoft YaHei" charset="-122"/>
                <a:cs typeface="Microsoft YaHei" charset="-122"/>
              </a:rPr>
              <a:t>0x42 </a:t>
            </a:r>
            <a:r>
              <a:rPr lang="en-US" altLang="zh-CN" b="1" dirty="0">
                <a:solidFill>
                  <a:srgbClr val="FF0000"/>
                </a:solidFill>
                <a:latin typeface="Microsoft YaHei" charset="-122"/>
                <a:ea typeface="Microsoft YaHei" charset="-122"/>
                <a:cs typeface="Microsoft YaHei" charset="-122"/>
              </a:rPr>
              <a:t>NTP</a:t>
            </a:r>
            <a:r>
              <a:rPr lang="zh-CN" altLang="zh-CN" b="1" dirty="0">
                <a:solidFill>
                  <a:srgbClr val="FF0000"/>
                </a:solidFill>
                <a:latin typeface="Microsoft YaHei" charset="-122"/>
                <a:ea typeface="Microsoft YaHei" charset="-122"/>
                <a:cs typeface="Microsoft YaHei" charset="-122"/>
              </a:rPr>
              <a:t>放大攻击</a:t>
            </a:r>
          </a:p>
        </p:txBody>
      </p:sp>
      <p:sp>
        <p:nvSpPr>
          <p:cNvPr id="4" name="矩形 3"/>
          <p:cNvSpPr/>
          <p:nvPr/>
        </p:nvSpPr>
        <p:spPr>
          <a:xfrm>
            <a:off x="1052124" y="5811004"/>
            <a:ext cx="8749422" cy="646331"/>
          </a:xfrm>
          <a:prstGeom prst="rect">
            <a:avLst/>
          </a:prstGeom>
        </p:spPr>
        <p:txBody>
          <a:bodyPr wrap="square">
            <a:spAutoFit/>
          </a:bodyPr>
          <a:lstStyle/>
          <a:p>
            <a:r>
              <a:rPr lang="zh-CN" altLang="en-US" smtClean="0">
                <a:ea typeface="Calibri" charset="0"/>
                <a:hlinkClick r:id="rId3"/>
              </a:rPr>
              <a:t>参考：</a:t>
            </a:r>
            <a:endParaRPr lang="en-US" altLang="zh-CN" dirty="0" smtClean="0">
              <a:ea typeface="Calibri" charset="0"/>
              <a:hlinkClick r:id="rId3"/>
            </a:endParaRPr>
          </a:p>
          <a:p>
            <a:r>
              <a:rPr lang="zh-CN" altLang="zh-CN" dirty="0" smtClean="0">
                <a:ea typeface="Calibri" charset="0"/>
                <a:hlinkClick r:id="rId3"/>
              </a:rPr>
              <a:t>https</a:t>
            </a:r>
            <a:r>
              <a:rPr lang="zh-CN" altLang="zh-CN" dirty="0">
                <a:ea typeface="Calibri" charset="0"/>
                <a:hlinkClick r:id="rId3"/>
              </a:rPr>
              <a:t>://www.incapsula.com/ddos/attack-glossary/snmp-reflection.html</a:t>
            </a:r>
            <a:endParaRPr lang="zh-CN" altLang="zh-CN" dirty="0">
              <a:effectLst/>
              <a:ea typeface="Calibri" charset="0"/>
            </a:endParaRPr>
          </a:p>
        </p:txBody>
      </p:sp>
      <p:pic>
        <p:nvPicPr>
          <p:cNvPr id="9218" name="Picture 2" descr="TP Amplification attack - 180Gbps and 50Mp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1802" y="1736332"/>
            <a:ext cx="8229600" cy="319526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191802" y="5009449"/>
            <a:ext cx="8229600" cy="338554"/>
          </a:xfrm>
          <a:prstGeom prst="rect">
            <a:avLst/>
          </a:prstGeom>
        </p:spPr>
        <p:txBody>
          <a:bodyPr wrap="square">
            <a:spAutoFit/>
          </a:bodyPr>
          <a:lstStyle/>
          <a:p>
            <a:r>
              <a:rPr lang="en-US" altLang="zh-CN" sz="1600" b="1" dirty="0">
                <a:solidFill>
                  <a:schemeClr val="bg1"/>
                </a:solidFill>
                <a:latin typeface="Microsoft YaHei" charset="-122"/>
                <a:ea typeface="Microsoft YaHei" charset="-122"/>
                <a:cs typeface="Microsoft YaHei" charset="-122"/>
              </a:rPr>
              <a:t> </a:t>
            </a:r>
            <a:r>
              <a:rPr lang="zh-CN" altLang="zh-CN" sz="1600" b="1" dirty="0">
                <a:solidFill>
                  <a:schemeClr val="bg1"/>
                </a:solidFill>
                <a:latin typeface="Microsoft YaHei" charset="-122"/>
                <a:ea typeface="Microsoft YaHei" charset="-122"/>
                <a:cs typeface="Microsoft YaHei" charset="-122"/>
              </a:rPr>
              <a:t>Infrastructure Protection was used to block a huge NTP amplification attack</a:t>
            </a:r>
            <a:endParaRPr lang="zh-CN" altLang="zh-CN" sz="1600" b="1" dirty="0">
              <a:solidFill>
                <a:schemeClr val="bg1"/>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538465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sp>
        <p:nvSpPr>
          <p:cNvPr id="4" name="矩形 3"/>
          <p:cNvSpPr/>
          <p:nvPr/>
        </p:nvSpPr>
        <p:spPr>
          <a:xfrm>
            <a:off x="1250022" y="1303325"/>
            <a:ext cx="9743325" cy="1323439"/>
          </a:xfrm>
          <a:prstGeom prst="rect">
            <a:avLst/>
          </a:prstGeom>
        </p:spPr>
        <p:txBody>
          <a:bodyPr wrap="square">
            <a:spAutoFit/>
          </a:bodyPr>
          <a:lstStyle/>
          <a:p>
            <a:r>
              <a:rPr lang="en-US" altLang="zh-CN" sz="1600" dirty="0" smtClean="0">
                <a:solidFill>
                  <a:srgbClr val="FFFF00"/>
                </a:solidFill>
                <a:effectLst/>
                <a:latin typeface="Microsoft YaHei" charset="-122"/>
                <a:ea typeface="Microsoft YaHei" charset="-122"/>
                <a:cs typeface="Microsoft YaHei" charset="-122"/>
              </a:rPr>
              <a:t>NTP</a:t>
            </a:r>
            <a:r>
              <a:rPr lang="zh-CN" altLang="en-US" sz="1600" dirty="0" smtClean="0">
                <a:solidFill>
                  <a:srgbClr val="FFFF00"/>
                </a:solidFill>
                <a:effectLst/>
                <a:latin typeface="Microsoft YaHei" charset="-122"/>
                <a:ea typeface="Microsoft YaHei" charset="-122"/>
                <a:cs typeface="Microsoft YaHei" charset="-122"/>
              </a:rPr>
              <a:t> </a:t>
            </a:r>
            <a:r>
              <a:rPr lang="zh-CN" altLang="en-US" sz="1600" dirty="0" smtClean="0">
                <a:solidFill>
                  <a:srgbClr val="FFFF00"/>
                </a:solidFill>
                <a:latin typeface="Microsoft YaHei" charset="-122"/>
                <a:ea typeface="Microsoft YaHei" charset="-122"/>
                <a:cs typeface="Microsoft YaHei" charset="-122"/>
              </a:rPr>
              <a:t>攻击原理</a:t>
            </a:r>
            <a:r>
              <a:rPr lang="zh-CN" altLang="en-US" sz="1600" dirty="0" smtClean="0">
                <a:solidFill>
                  <a:srgbClr val="FFFF00"/>
                </a:solidFill>
                <a:effectLst/>
                <a:latin typeface="Microsoft YaHei" charset="-122"/>
                <a:ea typeface="Microsoft YaHei" charset="-122"/>
                <a:cs typeface="Microsoft YaHei" charset="-122"/>
              </a:rPr>
              <a:t> </a:t>
            </a:r>
            <a:endParaRPr lang="en-US" altLang="zh-CN" sz="1600" dirty="0" smtClean="0">
              <a:solidFill>
                <a:srgbClr val="FFFF00"/>
              </a:solidFill>
              <a:effectLst/>
              <a:latin typeface="Microsoft YaHei" charset="-122"/>
              <a:ea typeface="Microsoft YaHei" charset="-122"/>
              <a:cs typeface="Microsoft YaHei" charset="-122"/>
            </a:endParaRPr>
          </a:p>
          <a:p>
            <a:r>
              <a:rPr lang="en-US" altLang="zh-CN" sz="1600" dirty="0" err="1" smtClean="0">
                <a:solidFill>
                  <a:srgbClr val="FFFF00"/>
                </a:solidFill>
                <a:latin typeface="Microsoft YaHei" charset="-122"/>
                <a:ea typeface="Microsoft YaHei" charset="-122"/>
                <a:cs typeface="Microsoft YaHei" charset="-122"/>
              </a:rPr>
              <a:t>Monlist</a:t>
            </a:r>
            <a:r>
              <a:rPr lang="zh-CN" altLang="en-US" sz="1600" dirty="0" smtClean="0">
                <a:solidFill>
                  <a:srgbClr val="FFFF00"/>
                </a:solidFill>
                <a:latin typeface="Microsoft YaHei" charset="-122"/>
                <a:ea typeface="Microsoft YaHei" charset="-122"/>
                <a:cs typeface="Microsoft YaHei" charset="-122"/>
              </a:rPr>
              <a:t> 请求能够获取到目标</a:t>
            </a:r>
            <a:r>
              <a:rPr lang="en-US" altLang="zh-CN" sz="1600" dirty="0" smtClean="0">
                <a:solidFill>
                  <a:srgbClr val="FFFF00"/>
                </a:solidFill>
                <a:latin typeface="Microsoft YaHei" charset="-122"/>
                <a:ea typeface="Microsoft YaHei" charset="-122"/>
                <a:cs typeface="Microsoft YaHei" charset="-122"/>
              </a:rPr>
              <a:t>NTP</a:t>
            </a:r>
            <a:r>
              <a:rPr lang="zh-CN" altLang="en-US" sz="1600" dirty="0" smtClean="0">
                <a:solidFill>
                  <a:srgbClr val="FFFF00"/>
                </a:solidFill>
                <a:latin typeface="Microsoft YaHei" charset="-122"/>
                <a:ea typeface="Microsoft YaHei" charset="-122"/>
                <a:cs typeface="Microsoft YaHei" charset="-122"/>
              </a:rPr>
              <a:t>服务器进行同步的最后</a:t>
            </a:r>
            <a:r>
              <a:rPr lang="en-US" altLang="zh-CN" sz="1600" dirty="0" smtClean="0">
                <a:solidFill>
                  <a:srgbClr val="FFFF00"/>
                </a:solidFill>
                <a:latin typeface="Microsoft YaHei" charset="-122"/>
                <a:ea typeface="Microsoft YaHei" charset="-122"/>
                <a:cs typeface="Microsoft YaHei" charset="-122"/>
              </a:rPr>
              <a:t>600</a:t>
            </a:r>
            <a:r>
              <a:rPr lang="zh-CN" altLang="en-US" sz="1600" dirty="0" smtClean="0">
                <a:solidFill>
                  <a:srgbClr val="FFFF00"/>
                </a:solidFill>
                <a:latin typeface="Microsoft YaHei" charset="-122"/>
                <a:ea typeface="Microsoft YaHei" charset="-122"/>
                <a:cs typeface="Microsoft YaHei" charset="-122"/>
              </a:rPr>
              <a:t>个客户端的地址信息，意味着，只需要请求一个很小的请求包，就能够出发大量的连续的包含</a:t>
            </a:r>
            <a:r>
              <a:rPr lang="en-US" altLang="zh-CN" sz="1600" dirty="0" err="1" smtClean="0">
                <a:solidFill>
                  <a:srgbClr val="FFFF00"/>
                </a:solidFill>
                <a:latin typeface="Microsoft YaHei" charset="-122"/>
                <a:ea typeface="Microsoft YaHei" charset="-122"/>
                <a:cs typeface="Microsoft YaHei" charset="-122"/>
              </a:rPr>
              <a:t>Ip</a:t>
            </a:r>
            <a:r>
              <a:rPr lang="zh-CN" altLang="en-US" sz="1600" dirty="0" smtClean="0">
                <a:solidFill>
                  <a:srgbClr val="FFFF00"/>
                </a:solidFill>
                <a:latin typeface="Microsoft YaHei" charset="-122"/>
                <a:ea typeface="Microsoft YaHei" charset="-122"/>
                <a:cs typeface="Microsoft YaHei" charset="-122"/>
              </a:rPr>
              <a:t>地址信息的</a:t>
            </a:r>
            <a:r>
              <a:rPr lang="en-US" altLang="zh-CN" sz="1600" dirty="0" smtClean="0">
                <a:solidFill>
                  <a:srgbClr val="FFFF00"/>
                </a:solidFill>
                <a:latin typeface="Microsoft YaHei" charset="-122"/>
                <a:ea typeface="Microsoft YaHei" charset="-122"/>
                <a:cs typeface="Microsoft YaHei" charset="-122"/>
              </a:rPr>
              <a:t>UDP</a:t>
            </a:r>
            <a:r>
              <a:rPr lang="zh-CN" altLang="en-US" sz="1600" dirty="0" smtClean="0">
                <a:solidFill>
                  <a:srgbClr val="FFFF00"/>
                </a:solidFill>
                <a:latin typeface="Microsoft YaHei" charset="-122"/>
                <a:ea typeface="Microsoft YaHei" charset="-122"/>
                <a:cs typeface="Microsoft YaHei" charset="-122"/>
              </a:rPr>
              <a:t>相应包。</a:t>
            </a:r>
            <a:endParaRPr lang="en-US" altLang="zh-CN" sz="1600" dirty="0">
              <a:solidFill>
                <a:srgbClr val="FFFF00"/>
              </a:solidFill>
              <a:latin typeface="Microsoft YaHei" charset="-122"/>
              <a:ea typeface="Microsoft YaHei" charset="-122"/>
              <a:cs typeface="Microsoft YaHei" charset="-122"/>
            </a:endParaRPr>
          </a:p>
          <a:p>
            <a:endParaRPr lang="en-US" altLang="zh-CN" sz="1600" dirty="0">
              <a:solidFill>
                <a:srgbClr val="FFFF00"/>
              </a:solidFill>
              <a:latin typeface="Microsoft YaHei" charset="-122"/>
              <a:ea typeface="Microsoft YaHei" charset="-122"/>
              <a:cs typeface="Microsoft YaHei" charset="-122"/>
            </a:endParaRPr>
          </a:p>
          <a:p>
            <a:r>
              <a:rPr lang="en-US" altLang="zh-CN" sz="1600" dirty="0" smtClean="0">
                <a:solidFill>
                  <a:srgbClr val="FFFF00"/>
                </a:solidFill>
                <a:effectLst/>
                <a:latin typeface="Microsoft YaHei" charset="-122"/>
                <a:ea typeface="Microsoft YaHei" charset="-122"/>
                <a:cs typeface="Microsoft YaHei" charset="-122"/>
              </a:rPr>
              <a:t>NTP</a:t>
            </a:r>
            <a:r>
              <a:rPr lang="zh-CN" altLang="en-US" sz="1600" dirty="0" smtClean="0">
                <a:solidFill>
                  <a:srgbClr val="FFFF00"/>
                </a:solidFill>
                <a:effectLst/>
                <a:latin typeface="Microsoft YaHei" charset="-122"/>
                <a:ea typeface="Microsoft YaHei" charset="-122"/>
                <a:cs typeface="Microsoft YaHei" charset="-122"/>
              </a:rPr>
              <a:t>漏洞检测 </a:t>
            </a:r>
            <a:r>
              <a:rPr lang="en-US" altLang="zh-CN" sz="1600" dirty="0" err="1" smtClean="0">
                <a:solidFill>
                  <a:srgbClr val="FFFF00"/>
                </a:solidFill>
                <a:effectLst/>
                <a:latin typeface="Microsoft YaHei" charset="-122"/>
                <a:ea typeface="Microsoft YaHei" charset="-122"/>
                <a:cs typeface="Microsoft YaHei" charset="-122"/>
              </a:rPr>
              <a:t>nmap</a:t>
            </a:r>
            <a:r>
              <a:rPr lang="zh-CN" altLang="en-US" sz="1600" dirty="0" smtClean="0">
                <a:solidFill>
                  <a:srgbClr val="FFFF00"/>
                </a:solidFill>
                <a:effectLst/>
                <a:latin typeface="Microsoft YaHei" charset="-122"/>
                <a:ea typeface="Microsoft YaHei" charset="-122"/>
                <a:cs typeface="Microsoft YaHei" charset="-122"/>
              </a:rPr>
              <a:t> </a:t>
            </a:r>
            <a:r>
              <a:rPr lang="en-US" altLang="zh-CN" sz="1600" dirty="0" smtClean="0">
                <a:solidFill>
                  <a:srgbClr val="FFFF00"/>
                </a:solidFill>
                <a:effectLst/>
                <a:latin typeface="Microsoft YaHei" charset="-122"/>
                <a:ea typeface="Microsoft YaHei" charset="-122"/>
                <a:cs typeface="Microsoft YaHei" charset="-122"/>
              </a:rPr>
              <a:t>NSE</a:t>
            </a:r>
            <a:r>
              <a:rPr lang="zh-CN" altLang="en-US" sz="1600" dirty="0" smtClean="0">
                <a:solidFill>
                  <a:srgbClr val="FFFF00"/>
                </a:solidFill>
                <a:effectLst/>
                <a:latin typeface="Microsoft YaHei" charset="-122"/>
                <a:ea typeface="Microsoft YaHei" charset="-122"/>
                <a:cs typeface="Microsoft YaHei" charset="-122"/>
              </a:rPr>
              <a:t> 脚本引擎</a:t>
            </a:r>
            <a:endParaRPr lang="zh-CN" altLang="zh-CN" sz="1600" dirty="0">
              <a:solidFill>
                <a:srgbClr val="FFFF00"/>
              </a:solidFill>
              <a:effectLst/>
              <a:latin typeface="Microsoft YaHei" charset="-122"/>
              <a:ea typeface="Microsoft YaHei" charset="-122"/>
              <a:cs typeface="Microsoft YaHei" charset="-122"/>
            </a:endParaRPr>
          </a:p>
        </p:txBody>
      </p:sp>
      <p:pic>
        <p:nvPicPr>
          <p:cNvPr id="7" name="图片 6"/>
          <p:cNvPicPr>
            <a:picLocks noChangeAspect="1"/>
          </p:cNvPicPr>
          <p:nvPr/>
        </p:nvPicPr>
        <p:blipFill>
          <a:blip r:embed="rId3"/>
          <a:stretch>
            <a:fillRect/>
          </a:stretch>
        </p:blipFill>
        <p:spPr>
          <a:xfrm>
            <a:off x="6287139" y="2668168"/>
            <a:ext cx="5363755" cy="3064812"/>
          </a:xfrm>
          <a:prstGeom prst="rect">
            <a:avLst/>
          </a:prstGeom>
        </p:spPr>
      </p:pic>
      <p:pic>
        <p:nvPicPr>
          <p:cNvPr id="2" name="图片 1"/>
          <p:cNvPicPr>
            <a:picLocks noChangeAspect="1"/>
          </p:cNvPicPr>
          <p:nvPr/>
        </p:nvPicPr>
        <p:blipFill>
          <a:blip r:embed="rId4"/>
          <a:stretch>
            <a:fillRect/>
          </a:stretch>
        </p:blipFill>
        <p:spPr>
          <a:xfrm>
            <a:off x="1386397" y="2668167"/>
            <a:ext cx="4788372" cy="3064813"/>
          </a:xfrm>
          <a:prstGeom prst="rect">
            <a:avLst/>
          </a:prstGeom>
        </p:spPr>
      </p:pic>
    </p:spTree>
    <p:extLst>
      <p:ext uri="{BB962C8B-B14F-4D97-AF65-F5344CB8AC3E}">
        <p14:creationId xmlns:p14="http://schemas.microsoft.com/office/powerpoint/2010/main" val="1717380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sp>
        <p:nvSpPr>
          <p:cNvPr id="2" name="矩形 1"/>
          <p:cNvSpPr/>
          <p:nvPr/>
        </p:nvSpPr>
        <p:spPr>
          <a:xfrm>
            <a:off x="1212558" y="698348"/>
            <a:ext cx="5957721" cy="369332"/>
          </a:xfrm>
          <a:prstGeom prst="rect">
            <a:avLst/>
          </a:prstGeom>
        </p:spPr>
        <p:txBody>
          <a:bodyPr wrap="none">
            <a:spAutoFit/>
          </a:bodyPr>
          <a:lstStyle/>
          <a:p>
            <a:r>
              <a:rPr lang="en-US" altLang="zh-CN" dirty="0" err="1" smtClean="0">
                <a:solidFill>
                  <a:srgbClr val="FFFF00"/>
                </a:solidFill>
                <a:ea typeface="微软雅黑" charset="-122"/>
              </a:rPr>
              <a:t>Monlist</a:t>
            </a:r>
            <a:r>
              <a:rPr lang="zh-CN" altLang="en-US" dirty="0" smtClean="0">
                <a:solidFill>
                  <a:srgbClr val="FFFF00"/>
                </a:solidFill>
                <a:ea typeface="微软雅黑" charset="-122"/>
              </a:rPr>
              <a:t> </a:t>
            </a:r>
            <a:r>
              <a:rPr lang="zh-CN" altLang="zh-CN" dirty="0" smtClean="0">
                <a:solidFill>
                  <a:srgbClr val="FFFF00"/>
                </a:solidFill>
                <a:ea typeface="微软雅黑" charset="-122"/>
              </a:rPr>
              <a:t>是</a:t>
            </a:r>
            <a:r>
              <a:rPr lang="zh-CN" altLang="zh-CN" dirty="0">
                <a:solidFill>
                  <a:srgbClr val="FFFF00"/>
                </a:solidFill>
                <a:ea typeface="微软雅黑" charset="-122"/>
              </a:rPr>
              <a:t>返回最近600个与当前NTP服务器通信过的IP地址</a:t>
            </a:r>
            <a:endParaRPr lang="zh-CN" altLang="zh-CN" dirty="0">
              <a:solidFill>
                <a:srgbClr val="FFFF00"/>
              </a:solidFill>
              <a:effectLst/>
              <a:ea typeface="微软雅黑" charset="-122"/>
            </a:endParaRPr>
          </a:p>
        </p:txBody>
      </p:sp>
      <p:pic>
        <p:nvPicPr>
          <p:cNvPr id="11266" name="Picture 2" descr="21 : /tools/ntpdos &#10;#ntpdc &#10;rv10te &#10;121.34.144 37 &#1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65" y="1067680"/>
            <a:ext cx="4813881" cy="574035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11.47.198 , 219 &#10;124 , 172 , 114 , 239 &#10;118 , 31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0524" y="1067680"/>
            <a:ext cx="4756935" cy="574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533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pic>
        <p:nvPicPr>
          <p:cNvPr id="12290" name="Picture 2" descr="8.202. 193. 120 &#10;72 &#10;159.254.65.14 &#10;791 7 2 &#10;60.191.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302" y="319625"/>
            <a:ext cx="4554790" cy="637670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e.205.25.227 &#10;68.80.95.134 &#10;67.250.25e.215 &#10;91.68.4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1205" y="319626"/>
            <a:ext cx="5095982" cy="6376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573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pic>
        <p:nvPicPr>
          <p:cNvPr id="13314" name="Picture 2" descr="25 , 88 , 186 , 183 &#10;53658 218 , 31 , 132 , 166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2325" y="514834"/>
            <a:ext cx="4736386" cy="616636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7.52. 155.189 &#10;67.175.176.197 &#10;59.56.19.22e &#10;67.2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1511" y="514835"/>
            <a:ext cx="4917046" cy="6166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491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sp>
        <p:nvSpPr>
          <p:cNvPr id="2" name="矩形 1"/>
          <p:cNvSpPr/>
          <p:nvPr/>
        </p:nvSpPr>
        <p:spPr>
          <a:xfrm>
            <a:off x="1485054" y="1045664"/>
            <a:ext cx="6292748" cy="369332"/>
          </a:xfrm>
          <a:prstGeom prst="rect">
            <a:avLst/>
          </a:prstGeom>
        </p:spPr>
        <p:txBody>
          <a:bodyPr wrap="none">
            <a:spAutoFit/>
          </a:bodyPr>
          <a:lstStyle/>
          <a:p>
            <a:r>
              <a:rPr lang="zh-CN" altLang="en-US" dirty="0" smtClean="0">
                <a:solidFill>
                  <a:srgbClr val="FFFF00"/>
                </a:solidFill>
                <a:ea typeface="Microsoft YaHei" charset="-122"/>
              </a:rPr>
              <a:t>小试牛刀，简单测试（担心搞瘫局域网，公网更不敢搞）</a:t>
            </a:r>
            <a:r>
              <a:rPr lang="en-US" altLang="zh-CN" dirty="0" smtClean="0">
                <a:solidFill>
                  <a:srgbClr val="FFFF00"/>
                </a:solidFill>
                <a:ea typeface="Microsoft YaHei" charset="-122"/>
              </a:rPr>
              <a:t>：</a:t>
            </a:r>
            <a:endParaRPr lang="en-US" altLang="zh-CN" dirty="0">
              <a:solidFill>
                <a:srgbClr val="FFFF00"/>
              </a:solidFill>
              <a:effectLst/>
              <a:ea typeface="Microsoft YaHei" charset="-122"/>
            </a:endParaRPr>
          </a:p>
        </p:txBody>
      </p:sp>
      <p:pic>
        <p:nvPicPr>
          <p:cNvPr id="3" name="图片 2"/>
          <p:cNvPicPr>
            <a:picLocks noChangeAspect="1"/>
          </p:cNvPicPr>
          <p:nvPr/>
        </p:nvPicPr>
        <p:blipFill>
          <a:blip r:embed="rId3"/>
          <a:stretch>
            <a:fillRect/>
          </a:stretch>
        </p:blipFill>
        <p:spPr>
          <a:xfrm>
            <a:off x="1485054" y="1550311"/>
            <a:ext cx="9534854" cy="3894993"/>
          </a:xfrm>
          <a:prstGeom prst="rect">
            <a:avLst/>
          </a:prstGeom>
        </p:spPr>
      </p:pic>
      <p:pic>
        <p:nvPicPr>
          <p:cNvPr id="7" name="Picture 4" descr="Æ-#CN) 1. , &#10;Destination &#10;ntp &#10;172.16. &#10;17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054" y="3400746"/>
            <a:ext cx="9534854" cy="3385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35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sp>
        <p:nvSpPr>
          <p:cNvPr id="3" name="矩形 2"/>
          <p:cNvSpPr/>
          <p:nvPr/>
        </p:nvSpPr>
        <p:spPr>
          <a:xfrm>
            <a:off x="1415016" y="883014"/>
            <a:ext cx="2353529" cy="369332"/>
          </a:xfrm>
          <a:prstGeom prst="rect">
            <a:avLst/>
          </a:prstGeom>
        </p:spPr>
        <p:txBody>
          <a:bodyPr wrap="none">
            <a:spAutoFit/>
          </a:bodyPr>
          <a:lstStyle/>
          <a:p>
            <a:r>
              <a:rPr kumimoji="1" lang="en-US" altLang="zh-CN" b="1" dirty="0" smtClean="0">
                <a:solidFill>
                  <a:srgbClr val="FFFF00"/>
                </a:solidFill>
                <a:latin typeface="Microsoft YaHei" charset="-122"/>
                <a:ea typeface="Microsoft YaHei" charset="-122"/>
                <a:cs typeface="Microsoft YaHei" charset="-122"/>
              </a:rPr>
              <a:t>0x43 </a:t>
            </a:r>
            <a:r>
              <a:rPr lang="en-US" altLang="zh-CN" b="1" dirty="0" smtClean="0">
                <a:solidFill>
                  <a:srgbClr val="FFFF00"/>
                </a:solidFill>
                <a:latin typeface="Microsoft YaHei" charset="-122"/>
                <a:ea typeface="Microsoft YaHei" charset="-122"/>
                <a:cs typeface="Microsoft YaHei" charset="-122"/>
              </a:rPr>
              <a:t>SSDP</a:t>
            </a:r>
            <a:r>
              <a:rPr lang="zh-CN" altLang="zh-CN" b="1" dirty="0" smtClean="0">
                <a:solidFill>
                  <a:srgbClr val="FFFF00"/>
                </a:solidFill>
                <a:latin typeface="Microsoft YaHei" charset="-122"/>
                <a:ea typeface="Microsoft YaHei" charset="-122"/>
                <a:cs typeface="Microsoft YaHei" charset="-122"/>
              </a:rPr>
              <a:t>放大</a:t>
            </a:r>
            <a:r>
              <a:rPr lang="zh-CN" altLang="zh-CN" b="1" dirty="0">
                <a:solidFill>
                  <a:srgbClr val="FFFF00"/>
                </a:solidFill>
                <a:latin typeface="Microsoft YaHei" charset="-122"/>
                <a:ea typeface="Microsoft YaHei" charset="-122"/>
                <a:cs typeface="Microsoft YaHei" charset="-122"/>
              </a:rPr>
              <a:t>攻击</a:t>
            </a:r>
          </a:p>
        </p:txBody>
      </p:sp>
      <p:sp>
        <p:nvSpPr>
          <p:cNvPr id="5" name="矩形 4"/>
          <p:cNvSpPr/>
          <p:nvPr/>
        </p:nvSpPr>
        <p:spPr>
          <a:xfrm>
            <a:off x="1415016" y="1252346"/>
            <a:ext cx="9742720" cy="4801314"/>
          </a:xfrm>
          <a:prstGeom prst="rect">
            <a:avLst/>
          </a:prstGeom>
        </p:spPr>
        <p:txBody>
          <a:bodyPr wrap="square">
            <a:spAutoFit/>
          </a:bodyPr>
          <a:lstStyle/>
          <a:p>
            <a:r>
              <a:rPr lang="zh-CN" altLang="zh-CN" dirty="0">
                <a:solidFill>
                  <a:srgbClr val="FFFF00"/>
                </a:solidFill>
                <a:ea typeface="Microsoft YaHei" charset="-122"/>
              </a:rPr>
              <a:t>智能设备普遍采用UPnP（即插即用）协议作为网络通讯协议， 而UPnP设备的发现是通过源端口为1900的SSDP（简单服务发现协议）进行相互感知</a:t>
            </a:r>
            <a:r>
              <a:rPr lang="zh-CN" altLang="zh-CN" dirty="0" smtClean="0">
                <a:solidFill>
                  <a:srgbClr val="FFFF00"/>
                </a:solidFill>
                <a:ea typeface="Microsoft YaHei" charset="-122"/>
              </a:rPr>
              <a:t>。</a:t>
            </a:r>
            <a:endParaRPr lang="en-US" altLang="zh-CN" dirty="0" smtClean="0">
              <a:solidFill>
                <a:srgbClr val="FFFF00"/>
              </a:solidFill>
              <a:ea typeface="Microsoft YaHei" charset="-122"/>
            </a:endParaRPr>
          </a:p>
          <a:p>
            <a:endParaRPr lang="zh-CN" altLang="zh-CN" dirty="0">
              <a:solidFill>
                <a:srgbClr val="FFFF00"/>
              </a:solidFill>
              <a:ea typeface="Microsoft YaHei" charset="-122"/>
            </a:endParaRPr>
          </a:p>
          <a:p>
            <a:r>
              <a:rPr lang="zh-CN" altLang="zh-CN" dirty="0">
                <a:solidFill>
                  <a:srgbClr val="FFFF00"/>
                </a:solidFill>
                <a:ea typeface="Microsoft YaHei" charset="-122"/>
              </a:rPr>
              <a:t>利用SSDP协议进行反射攻击的原理与利用DNS服务、NTP服务类似，都是伪造成被攻击者的IP地址向互联网上大量的智能设备发起SSDP请求，接收到请求的智能设备根据源IP地址将响应数据包返回给</a:t>
            </a:r>
            <a:r>
              <a:rPr lang="zh-CN" altLang="zh-CN" dirty="0" smtClean="0">
                <a:solidFill>
                  <a:srgbClr val="FFFF00"/>
                </a:solidFill>
                <a:ea typeface="Microsoft YaHei" charset="-122"/>
              </a:rPr>
              <a:t>受害者</a:t>
            </a:r>
            <a:endParaRPr lang="en-US" altLang="zh-CN" dirty="0" smtClean="0">
              <a:solidFill>
                <a:srgbClr val="FFFF00"/>
              </a:solidFill>
              <a:ea typeface="Microsoft YaHei" charset="-122"/>
            </a:endParaRPr>
          </a:p>
          <a:p>
            <a:endParaRPr lang="zh-CN" altLang="zh-CN" dirty="0">
              <a:solidFill>
                <a:srgbClr val="FFFF00"/>
              </a:solidFill>
              <a:ea typeface="Microsoft YaHei" charset="-122"/>
            </a:endParaRPr>
          </a:p>
          <a:p>
            <a:r>
              <a:rPr lang="zh-CN" altLang="zh-CN" dirty="0">
                <a:solidFill>
                  <a:srgbClr val="FFFF00"/>
                </a:solidFill>
                <a:ea typeface="Microsoft YaHei" charset="-122"/>
              </a:rPr>
              <a:t>当新设备（如笔记本电脑）加入网络时，可以向本地网络查询特定设备，如互联网网关，音频系统，电视机或打印机。</a:t>
            </a:r>
          </a:p>
          <a:p>
            <a:r>
              <a:rPr lang="zh-CN" altLang="zh-CN" dirty="0">
                <a:solidFill>
                  <a:srgbClr val="FFFF00"/>
                </a:solidFill>
                <a:ea typeface="Microsoft YaHei" charset="-122"/>
              </a:rPr>
              <a:t>虽然UPnP的安全标准很低，但这是一个关于M-SEARCH框架的规范的代码片段。</a:t>
            </a:r>
          </a:p>
          <a:p>
            <a:r>
              <a:rPr lang="zh-CN" altLang="zh-CN" dirty="0">
                <a:solidFill>
                  <a:srgbClr val="FFFF00"/>
                </a:solidFill>
                <a:ea typeface="Microsoft YaHei" charset="-122"/>
              </a:rPr>
              <a:t>当控制点被添加到网络时，UPnP发现协议允许控制点在网络上搜索感兴趣的设备。它通过在保留的地址和端口（239.255.255.250:1900）上组播具有等于设备或服务的类型或标识符的模式或目标的搜索消息来实现。</a:t>
            </a:r>
          </a:p>
          <a:p>
            <a:r>
              <a:rPr lang="zh-CN" altLang="zh-CN" dirty="0">
                <a:solidFill>
                  <a:srgbClr val="FFFF00"/>
                </a:solidFill>
                <a:ea typeface="Microsoft YaHei" charset="-122"/>
              </a:rPr>
              <a:t>要通过网络搜索找到，设备应向发送请求的源IP地址和端口向组播地址发送单播UDP响应。如果M-SEARCH请求的ST标头字段是“ssdp：all”，“upnp：rootdevice”，“uuid：”，后跟一个与设备发布的UUID完全匹配的UUID，或者如果M-SEARCH请求匹配设备支持的设备类型或服务类型都能对M-SEARCH框架进行回应。</a:t>
            </a:r>
            <a:endParaRPr lang="zh-CN" altLang="zh-CN" dirty="0">
              <a:solidFill>
                <a:srgbClr val="FFFF00"/>
              </a:solidFill>
              <a:effectLst/>
              <a:ea typeface="Microsoft YaHei" charset="-122"/>
            </a:endParaRPr>
          </a:p>
        </p:txBody>
      </p:sp>
    </p:spTree>
    <p:extLst>
      <p:ext uri="{BB962C8B-B14F-4D97-AF65-F5344CB8AC3E}">
        <p14:creationId xmlns:p14="http://schemas.microsoft.com/office/powerpoint/2010/main" val="1679183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pic>
        <p:nvPicPr>
          <p:cNvPr id="2" name="图片 1"/>
          <p:cNvPicPr>
            <a:picLocks noChangeAspect="1"/>
          </p:cNvPicPr>
          <p:nvPr/>
        </p:nvPicPr>
        <p:blipFill>
          <a:blip r:embed="rId3"/>
          <a:stretch>
            <a:fillRect/>
          </a:stretch>
        </p:blipFill>
        <p:spPr>
          <a:xfrm>
            <a:off x="1294541" y="146654"/>
            <a:ext cx="10181693" cy="5244552"/>
          </a:xfrm>
          <a:prstGeom prst="rect">
            <a:avLst/>
          </a:prstGeom>
        </p:spPr>
      </p:pic>
      <p:pic>
        <p:nvPicPr>
          <p:cNvPr id="7" name="图片 6"/>
          <p:cNvPicPr>
            <a:picLocks noChangeAspect="1"/>
          </p:cNvPicPr>
          <p:nvPr/>
        </p:nvPicPr>
        <p:blipFill>
          <a:blip r:embed="rId4"/>
          <a:stretch>
            <a:fillRect/>
          </a:stretch>
        </p:blipFill>
        <p:spPr>
          <a:xfrm>
            <a:off x="1294541" y="2925495"/>
            <a:ext cx="10181694" cy="2959100"/>
          </a:xfrm>
          <a:prstGeom prst="rect">
            <a:avLst/>
          </a:prstGeom>
        </p:spPr>
      </p:pic>
      <p:pic>
        <p:nvPicPr>
          <p:cNvPr id="9" name="图片 8"/>
          <p:cNvPicPr>
            <a:picLocks noChangeAspect="1"/>
          </p:cNvPicPr>
          <p:nvPr/>
        </p:nvPicPr>
        <p:blipFill>
          <a:blip r:embed="rId5"/>
          <a:stretch>
            <a:fillRect/>
          </a:stretch>
        </p:blipFill>
        <p:spPr>
          <a:xfrm>
            <a:off x="1294539" y="4060723"/>
            <a:ext cx="10181695" cy="2660966"/>
          </a:xfrm>
          <a:prstGeom prst="rect">
            <a:avLst/>
          </a:prstGeom>
        </p:spPr>
      </p:pic>
    </p:spTree>
    <p:extLst>
      <p:ext uri="{BB962C8B-B14F-4D97-AF65-F5344CB8AC3E}">
        <p14:creationId xmlns:p14="http://schemas.microsoft.com/office/powerpoint/2010/main" val="188852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sp>
        <p:nvSpPr>
          <p:cNvPr id="2" name="矩形 1"/>
          <p:cNvSpPr/>
          <p:nvPr/>
        </p:nvSpPr>
        <p:spPr>
          <a:xfrm>
            <a:off x="1137006" y="1041133"/>
            <a:ext cx="9075506" cy="923330"/>
          </a:xfrm>
          <a:prstGeom prst="rect">
            <a:avLst/>
          </a:prstGeom>
        </p:spPr>
        <p:txBody>
          <a:bodyPr wrap="square">
            <a:spAutoFit/>
          </a:bodyPr>
          <a:lstStyle/>
          <a:p>
            <a:r>
              <a:rPr lang="zh-CN" altLang="zh-CN" dirty="0">
                <a:solidFill>
                  <a:srgbClr val="FFFF00"/>
                </a:solidFill>
                <a:latin typeface="Microsoft YaHei" charset="-122"/>
                <a:ea typeface="Microsoft YaHei" charset="-122"/>
                <a:cs typeface="Microsoft YaHei" charset="-122"/>
              </a:rPr>
              <a:t>真正的攻击是由ssdp造成的，因为所有ST类型都是通过它完成的，而正是SSDP的放大因素可能会导致网络设备成为DDoS攻击的目标</a:t>
            </a:r>
          </a:p>
          <a:p>
            <a:r>
              <a:rPr lang="en-US" altLang="zh-CN" dirty="0" err="1">
                <a:solidFill>
                  <a:srgbClr val="FFFF00"/>
                </a:solidFill>
                <a:latin typeface="Microsoft YaHei" charset="-122"/>
                <a:ea typeface="Microsoft YaHei" charset="-122"/>
                <a:cs typeface="Microsoft YaHei" charset="-122"/>
              </a:rPr>
              <a:t>SSDP设备扫描</a:t>
            </a:r>
            <a:r>
              <a:rPr lang="en-US" altLang="zh-CN" dirty="0">
                <a:solidFill>
                  <a:srgbClr val="FFFF00"/>
                </a:solidFill>
                <a:latin typeface="Microsoft YaHei" charset="-122"/>
                <a:ea typeface="Microsoft YaHei" charset="-122"/>
                <a:cs typeface="Microsoft YaHei" charset="-122"/>
              </a:rPr>
              <a:t>：</a:t>
            </a:r>
            <a:endParaRPr lang="en-US" altLang="zh-CN" dirty="0">
              <a:solidFill>
                <a:srgbClr val="FFFF00"/>
              </a:solidFill>
              <a:effectLst/>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1137006" y="2056931"/>
            <a:ext cx="5602481" cy="3789065"/>
          </a:xfrm>
          <a:prstGeom prst="rect">
            <a:avLst/>
          </a:prstGeom>
        </p:spPr>
      </p:pic>
      <p:pic>
        <p:nvPicPr>
          <p:cNvPr id="7" name="图片 6"/>
          <p:cNvPicPr>
            <a:picLocks noChangeAspect="1"/>
          </p:cNvPicPr>
          <p:nvPr/>
        </p:nvPicPr>
        <p:blipFill>
          <a:blip r:embed="rId4"/>
          <a:stretch>
            <a:fillRect/>
          </a:stretch>
        </p:blipFill>
        <p:spPr>
          <a:xfrm>
            <a:off x="6739486" y="2056931"/>
            <a:ext cx="5168261" cy="3789065"/>
          </a:xfrm>
          <a:prstGeom prst="rect">
            <a:avLst/>
          </a:prstGeom>
        </p:spPr>
      </p:pic>
    </p:spTree>
    <p:extLst>
      <p:ext uri="{BB962C8B-B14F-4D97-AF65-F5344CB8AC3E}">
        <p14:creationId xmlns:p14="http://schemas.microsoft.com/office/powerpoint/2010/main" val="1368137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pic>
        <p:nvPicPr>
          <p:cNvPr id="4" name="图片 3"/>
          <p:cNvPicPr>
            <a:picLocks noChangeAspect="1"/>
          </p:cNvPicPr>
          <p:nvPr/>
        </p:nvPicPr>
        <p:blipFill>
          <a:blip r:embed="rId3"/>
          <a:stretch>
            <a:fillRect/>
          </a:stretch>
        </p:blipFill>
        <p:spPr>
          <a:xfrm>
            <a:off x="1267880" y="772243"/>
            <a:ext cx="8163795" cy="3953869"/>
          </a:xfrm>
          <a:prstGeom prst="rect">
            <a:avLst/>
          </a:prstGeom>
        </p:spPr>
      </p:pic>
      <p:pic>
        <p:nvPicPr>
          <p:cNvPr id="5" name="图片 4"/>
          <p:cNvPicPr>
            <a:picLocks noChangeAspect="1"/>
          </p:cNvPicPr>
          <p:nvPr/>
        </p:nvPicPr>
        <p:blipFill>
          <a:blip r:embed="rId4"/>
          <a:stretch>
            <a:fillRect/>
          </a:stretch>
        </p:blipFill>
        <p:spPr>
          <a:xfrm rot="5400000">
            <a:off x="4426550" y="1712001"/>
            <a:ext cx="1846452" cy="8044855"/>
          </a:xfrm>
          <a:prstGeom prst="rect">
            <a:avLst/>
          </a:prstGeom>
        </p:spPr>
      </p:pic>
      <p:sp>
        <p:nvSpPr>
          <p:cNvPr id="8" name="矩形 7"/>
          <p:cNvSpPr/>
          <p:nvPr/>
        </p:nvSpPr>
        <p:spPr>
          <a:xfrm>
            <a:off x="1171062" y="402911"/>
            <a:ext cx="7054186" cy="369332"/>
          </a:xfrm>
          <a:prstGeom prst="rect">
            <a:avLst/>
          </a:prstGeom>
        </p:spPr>
        <p:txBody>
          <a:bodyPr wrap="square">
            <a:spAutoFit/>
          </a:bodyPr>
          <a:lstStyle/>
          <a:p>
            <a:r>
              <a:rPr lang="en-US" altLang="zh-CN" dirty="0" smtClean="0">
                <a:solidFill>
                  <a:srgbClr val="FFFF00"/>
                </a:solidFill>
                <a:effectLst/>
                <a:latin typeface="Microsoft YaHei" charset="-122"/>
                <a:ea typeface="Microsoft YaHei" charset="-122"/>
                <a:cs typeface="Microsoft YaHei" charset="-122"/>
              </a:rPr>
              <a:t>SSDP </a:t>
            </a:r>
            <a:r>
              <a:rPr lang="zh-CN" altLang="en-US" dirty="0" smtClean="0">
                <a:solidFill>
                  <a:srgbClr val="FFFF00"/>
                </a:solidFill>
                <a:effectLst/>
                <a:latin typeface="Microsoft YaHei" charset="-122"/>
                <a:ea typeface="Microsoft YaHei" charset="-122"/>
                <a:cs typeface="Microsoft YaHei" charset="-122"/>
              </a:rPr>
              <a:t>设备公网扫描 </a:t>
            </a:r>
            <a:r>
              <a:rPr lang="en-US" altLang="zh-CN" dirty="0" smtClean="0">
                <a:solidFill>
                  <a:srgbClr val="FFFF00"/>
                </a:solidFill>
                <a:effectLst/>
                <a:latin typeface="Microsoft YaHei" charset="-122"/>
                <a:ea typeface="Microsoft YaHei" charset="-122"/>
                <a:cs typeface="Microsoft YaHei" charset="-122"/>
              </a:rPr>
              <a:t>&amp;</a:t>
            </a:r>
            <a:r>
              <a:rPr lang="zh-CN" altLang="en-US" dirty="0" smtClean="0">
                <a:solidFill>
                  <a:srgbClr val="FFFF00"/>
                </a:solidFill>
                <a:effectLst/>
                <a:latin typeface="Microsoft YaHei" charset="-122"/>
                <a:ea typeface="Microsoft YaHei" charset="-122"/>
                <a:cs typeface="Microsoft YaHei" charset="-122"/>
              </a:rPr>
              <a:t> 扫描结果</a:t>
            </a:r>
            <a:endParaRPr lang="en-US" altLang="zh-CN" dirty="0">
              <a:solidFill>
                <a:srgbClr val="FFFF00"/>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01276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sp>
        <p:nvSpPr>
          <p:cNvPr id="2" name="矩形 1"/>
          <p:cNvSpPr/>
          <p:nvPr/>
        </p:nvSpPr>
        <p:spPr>
          <a:xfrm>
            <a:off x="1052124" y="1125544"/>
            <a:ext cx="1680268" cy="369332"/>
          </a:xfrm>
          <a:prstGeom prst="rect">
            <a:avLst/>
          </a:prstGeom>
        </p:spPr>
        <p:txBody>
          <a:bodyPr wrap="none">
            <a:spAutoFit/>
          </a:bodyPr>
          <a:lstStyle/>
          <a:p>
            <a:r>
              <a:rPr kumimoji="1" lang="en-US" altLang="zh-CN" b="1" dirty="0">
                <a:solidFill>
                  <a:srgbClr val="FF0000"/>
                </a:solidFill>
              </a:rPr>
              <a:t>0x2 DOS</a:t>
            </a:r>
            <a:r>
              <a:rPr kumimoji="1" lang="zh-CN" altLang="en-US" b="1" dirty="0">
                <a:solidFill>
                  <a:srgbClr val="FF0000"/>
                </a:solidFill>
              </a:rPr>
              <a:t>的类型</a:t>
            </a:r>
            <a:endParaRPr kumimoji="1" lang="en-US" altLang="zh-CN" b="1" dirty="0">
              <a:solidFill>
                <a:srgbClr val="FF0000"/>
              </a:solidFill>
            </a:endParaRPr>
          </a:p>
        </p:txBody>
      </p:sp>
      <p:graphicFrame>
        <p:nvGraphicFramePr>
          <p:cNvPr id="8" name="表格 7"/>
          <p:cNvGraphicFramePr>
            <a:graphicFrameLocks noGrp="1"/>
          </p:cNvGraphicFramePr>
          <p:nvPr>
            <p:extLst>
              <p:ext uri="{D42A27DB-BD31-4B8C-83A1-F6EECF244321}">
                <p14:modId xmlns:p14="http://schemas.microsoft.com/office/powerpoint/2010/main" val="523736061"/>
              </p:ext>
            </p:extLst>
          </p:nvPr>
        </p:nvGraphicFramePr>
        <p:xfrm>
          <a:off x="1052124" y="2706936"/>
          <a:ext cx="10634273" cy="3860935"/>
        </p:xfrm>
        <a:graphic>
          <a:graphicData uri="http://schemas.openxmlformats.org/drawingml/2006/table">
            <a:tbl>
              <a:tblPr/>
              <a:tblGrid>
                <a:gridCol w="1067939"/>
                <a:gridCol w="7178049"/>
                <a:gridCol w="2388285"/>
              </a:tblGrid>
              <a:tr h="0">
                <a:tc>
                  <a:txBody>
                    <a:bodyPr/>
                    <a:lstStyle/>
                    <a:p>
                      <a:pPr marL="0" marR="0" algn="ctr" fontAlgn="t">
                        <a:spcBef>
                          <a:spcPts val="0"/>
                        </a:spcBef>
                        <a:spcAft>
                          <a:spcPts val="0"/>
                        </a:spcAft>
                      </a:pPr>
                      <a:r>
                        <a:rPr lang="zh-CN" sz="1600" dirty="0">
                          <a:solidFill>
                            <a:srgbClr val="FFFF00"/>
                          </a:solidFill>
                          <a:effectLst/>
                          <a:ea typeface="Microsoft YaHei" charset="-122"/>
                        </a:rPr>
                        <a:t>层次</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1600" dirty="0">
                          <a:solidFill>
                            <a:srgbClr val="FFFF00"/>
                          </a:solidFill>
                          <a:effectLst/>
                          <a:ea typeface="Microsoft YaHei" charset="-122"/>
                        </a:rPr>
                        <a:t>功能</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1600">
                          <a:solidFill>
                            <a:srgbClr val="FFFF00"/>
                          </a:solidFill>
                          <a:effectLst/>
                          <a:ea typeface="Microsoft YaHei" charset="-122"/>
                        </a:rPr>
                        <a:t>协议</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610475">
                <a:tc>
                  <a:txBody>
                    <a:bodyPr/>
                    <a:lstStyle/>
                    <a:p>
                      <a:pPr marL="0" marR="0" algn="ctr" fontAlgn="t">
                        <a:spcBef>
                          <a:spcPts val="0"/>
                        </a:spcBef>
                        <a:spcAft>
                          <a:spcPts val="0"/>
                        </a:spcAft>
                      </a:pPr>
                      <a:r>
                        <a:rPr lang="zh-CN" sz="1600" dirty="0">
                          <a:solidFill>
                            <a:srgbClr val="FFFF00"/>
                          </a:solidFill>
                          <a:effectLst/>
                          <a:ea typeface="Microsoft YaHei" charset="-122"/>
                        </a:rPr>
                        <a:t>应用层</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600" dirty="0">
                          <a:solidFill>
                            <a:srgbClr val="FFFF00"/>
                          </a:solidFill>
                          <a:effectLst/>
                          <a:ea typeface="Microsoft YaHei" charset="-122"/>
                        </a:rPr>
                        <a:t>工作在与用户最接近的地方，提供文件传输，消息交换，终端会话以及更多功能</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solidFill>
                            <a:srgbClr val="FFFF00"/>
                          </a:solidFill>
                          <a:effectLst/>
                          <a:ea typeface="Microsoft YaHei" charset="-122"/>
                        </a:rPr>
                        <a:t>SMTP,HTTP,FTP,Telnet,TFTP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610475">
                <a:tc>
                  <a:txBody>
                    <a:bodyPr/>
                    <a:lstStyle/>
                    <a:p>
                      <a:pPr marL="0" marR="0" algn="ctr" fontAlgn="t">
                        <a:spcBef>
                          <a:spcPts val="0"/>
                        </a:spcBef>
                        <a:spcAft>
                          <a:spcPts val="0"/>
                        </a:spcAft>
                      </a:pPr>
                      <a:r>
                        <a:rPr lang="zh-CN" sz="1600">
                          <a:solidFill>
                            <a:srgbClr val="FFFF00"/>
                          </a:solidFill>
                          <a:effectLst/>
                          <a:ea typeface="Microsoft YaHei" charset="-122"/>
                        </a:rPr>
                        <a:t>表示层</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600" dirty="0">
                          <a:solidFill>
                            <a:srgbClr val="FFFF00"/>
                          </a:solidFill>
                          <a:effectLst/>
                          <a:ea typeface="Microsoft YaHei" charset="-122"/>
                        </a:rPr>
                        <a:t>他接收来自应用层协议的信息，然后将信息转变为所有遵循</a:t>
                      </a:r>
                      <a:r>
                        <a:rPr lang="en-US" sz="1600" dirty="0" err="1">
                          <a:solidFill>
                            <a:srgbClr val="FFFF00"/>
                          </a:solidFill>
                          <a:effectLst/>
                          <a:ea typeface="Microsoft YaHei" charset="-122"/>
                        </a:rPr>
                        <a:t>OSI模型的计算机能够理解的格式</a:t>
                      </a:r>
                      <a:endParaRPr lang="zh-CN" sz="1600" dirty="0">
                        <a:solidFill>
                          <a:srgbClr val="FFFF00"/>
                        </a:solidFill>
                        <a:effectLst/>
                        <a:ea typeface="Microsoft YaHei" charset="-122"/>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solidFill>
                            <a:srgbClr val="FFFF00"/>
                          </a:solidFill>
                          <a:effectLst/>
                          <a:ea typeface="Microsoft YaHei" charset="-122"/>
                        </a:rPr>
                        <a:t>GIF,TLS,JPG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57865">
                <a:tc>
                  <a:txBody>
                    <a:bodyPr/>
                    <a:lstStyle/>
                    <a:p>
                      <a:pPr marL="0" marR="0" algn="ctr" fontAlgn="t">
                        <a:spcBef>
                          <a:spcPts val="0"/>
                        </a:spcBef>
                        <a:spcAft>
                          <a:spcPts val="0"/>
                        </a:spcAft>
                      </a:pPr>
                      <a:r>
                        <a:rPr lang="zh-CN" sz="1600">
                          <a:solidFill>
                            <a:srgbClr val="FFFF00"/>
                          </a:solidFill>
                          <a:effectLst/>
                          <a:ea typeface="Microsoft YaHei" charset="-122"/>
                        </a:rPr>
                        <a:t>会话层</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600" dirty="0">
                          <a:solidFill>
                            <a:srgbClr val="FFFF00"/>
                          </a:solidFill>
                          <a:effectLst/>
                          <a:ea typeface="Microsoft YaHei" charset="-122"/>
                        </a:rPr>
                        <a:t>他负责在两个应用程序之间建立连接</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solidFill>
                            <a:srgbClr val="FFFF00"/>
                          </a:solidFill>
                          <a:effectLst/>
                          <a:ea typeface="Microsoft YaHei" charset="-122"/>
                        </a:rPr>
                        <a:t>NetBIOS,PPTP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57865">
                <a:tc>
                  <a:txBody>
                    <a:bodyPr/>
                    <a:lstStyle/>
                    <a:p>
                      <a:pPr marL="0" marR="0" algn="ctr" fontAlgn="t">
                        <a:spcBef>
                          <a:spcPts val="0"/>
                        </a:spcBef>
                        <a:spcAft>
                          <a:spcPts val="0"/>
                        </a:spcAft>
                      </a:pPr>
                      <a:r>
                        <a:rPr lang="zh-CN" sz="1600">
                          <a:solidFill>
                            <a:srgbClr val="FFFF00"/>
                          </a:solidFill>
                          <a:effectLst/>
                          <a:ea typeface="Microsoft YaHei" charset="-122"/>
                        </a:rPr>
                        <a:t>传输层</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600" dirty="0">
                          <a:solidFill>
                            <a:srgbClr val="FFFF00"/>
                          </a:solidFill>
                          <a:effectLst/>
                          <a:ea typeface="Microsoft YaHei" charset="-122"/>
                        </a:rPr>
                        <a:t>提供端对端数据传输服务，并且在两台通用计算机之间建立逻辑连接</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solidFill>
                            <a:srgbClr val="FFFF00"/>
                          </a:solidFill>
                          <a:effectLst/>
                          <a:ea typeface="Microsoft YaHei" charset="-122"/>
                        </a:rPr>
                        <a:t>TCP,UDP,SSL,SPX</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610475">
                <a:tc>
                  <a:txBody>
                    <a:bodyPr/>
                    <a:lstStyle/>
                    <a:p>
                      <a:pPr marL="0" marR="0" algn="ctr" fontAlgn="t">
                        <a:spcBef>
                          <a:spcPts val="0"/>
                        </a:spcBef>
                        <a:spcAft>
                          <a:spcPts val="0"/>
                        </a:spcAft>
                      </a:pPr>
                      <a:r>
                        <a:rPr lang="zh-CN" sz="1600">
                          <a:solidFill>
                            <a:srgbClr val="FFFF00"/>
                          </a:solidFill>
                          <a:effectLst/>
                          <a:ea typeface="Microsoft YaHei" charset="-122"/>
                        </a:rPr>
                        <a:t>网络层</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600" dirty="0">
                          <a:solidFill>
                            <a:srgbClr val="FFFF00"/>
                          </a:solidFill>
                          <a:effectLst/>
                          <a:ea typeface="Microsoft YaHei" charset="-122"/>
                        </a:rPr>
                        <a:t>其主要的职责是在数据库宝的首部中插入信息，以便将数据正确地编制路由，并且将数据实际路由送至正确的路由</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solidFill>
                            <a:srgbClr val="FFFF00"/>
                          </a:solidFill>
                          <a:effectLst/>
                          <a:ea typeface="Microsoft YaHei" charset="-122"/>
                        </a:rPr>
                        <a:t>IMCP,RIP,OSPF,BGP,IGMP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610475">
                <a:tc>
                  <a:txBody>
                    <a:bodyPr/>
                    <a:lstStyle/>
                    <a:p>
                      <a:pPr marL="0" marR="0" algn="ctr" fontAlgn="t">
                        <a:spcBef>
                          <a:spcPts val="0"/>
                        </a:spcBef>
                        <a:spcAft>
                          <a:spcPts val="0"/>
                        </a:spcAft>
                      </a:pPr>
                      <a:r>
                        <a:rPr lang="zh-CN" sz="1600">
                          <a:solidFill>
                            <a:srgbClr val="FFFF00"/>
                          </a:solidFill>
                          <a:effectLst/>
                          <a:ea typeface="Microsoft YaHei" charset="-122"/>
                        </a:rPr>
                        <a:t>数据链路层</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600" dirty="0">
                          <a:solidFill>
                            <a:srgbClr val="FFFF00"/>
                          </a:solidFill>
                          <a:effectLst/>
                          <a:ea typeface="Microsoft YaHei" charset="-122"/>
                        </a:rPr>
                        <a:t>讲数据转化成物理层需要的格式</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solidFill>
                            <a:srgbClr val="FFFF00"/>
                          </a:solidFill>
                          <a:effectLst/>
                          <a:ea typeface="Microsoft YaHei" charset="-122"/>
                        </a:rPr>
                        <a:t>PPP,ATM,L2TP,FDDI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57865">
                <a:tc>
                  <a:txBody>
                    <a:bodyPr/>
                    <a:lstStyle/>
                    <a:p>
                      <a:pPr marL="0" marR="0" algn="ctr" fontAlgn="t">
                        <a:spcBef>
                          <a:spcPts val="0"/>
                        </a:spcBef>
                        <a:spcAft>
                          <a:spcPts val="0"/>
                        </a:spcAft>
                      </a:pPr>
                      <a:r>
                        <a:rPr lang="zh-CN" sz="1600">
                          <a:solidFill>
                            <a:srgbClr val="FFFF00"/>
                          </a:solidFill>
                          <a:effectLst/>
                          <a:ea typeface="Microsoft YaHei" charset="-122"/>
                        </a:rPr>
                        <a:t>物理层</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1600" dirty="0">
                          <a:solidFill>
                            <a:srgbClr val="FFFF00"/>
                          </a:solidFill>
                          <a:effectLst/>
                          <a:ea typeface="Microsoft YaHei" charset="-122"/>
                        </a:rPr>
                        <a:t>将位转换为用于传输的电压</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dirty="0">
                          <a:solidFill>
                            <a:srgbClr val="FFFF00"/>
                          </a:solidFill>
                          <a:effectLst/>
                          <a:ea typeface="Microsoft YaHei" charset="-122"/>
                        </a:rPr>
                        <a:t>DSL,NICS,HUBS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p:sp>
        <p:nvSpPr>
          <p:cNvPr id="9" name="矩形 8"/>
          <p:cNvSpPr/>
          <p:nvPr/>
        </p:nvSpPr>
        <p:spPr>
          <a:xfrm>
            <a:off x="1052123" y="1731381"/>
            <a:ext cx="10634273" cy="923330"/>
          </a:xfrm>
          <a:prstGeom prst="rect">
            <a:avLst/>
          </a:prstGeom>
        </p:spPr>
        <p:txBody>
          <a:bodyPr wrap="square">
            <a:spAutoFit/>
          </a:bodyPr>
          <a:lstStyle/>
          <a:p>
            <a:r>
              <a:rPr lang="zh-CN" altLang="zh-CN" dirty="0">
                <a:solidFill>
                  <a:srgbClr val="FFFF00"/>
                </a:solidFill>
                <a:ea typeface="Microsoft YaHei" charset="-122"/>
              </a:rPr>
              <a:t>DOS攻击可以分为两个大类，一个是应用层攻击一个网路层攻击。那么我们首先要了解层的概念，这里的层是OSI模型中的层级划分，包括：应用层、表示层、会话层、传输层、网络层、数据链路层以及物理层。下图就是OSI模型的简单介绍：</a:t>
            </a:r>
            <a:endParaRPr lang="zh-CN" altLang="zh-CN" dirty="0">
              <a:solidFill>
                <a:srgbClr val="FFFF00"/>
              </a:solidFill>
              <a:effectLst/>
              <a:ea typeface="Microsoft YaHei" charset="-122"/>
            </a:endParaRPr>
          </a:p>
        </p:txBody>
      </p:sp>
    </p:spTree>
    <p:extLst>
      <p:ext uri="{BB962C8B-B14F-4D97-AF65-F5344CB8AC3E}">
        <p14:creationId xmlns:p14="http://schemas.microsoft.com/office/powerpoint/2010/main" val="738475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sp>
        <p:nvSpPr>
          <p:cNvPr id="4" name="矩形 3"/>
          <p:cNvSpPr/>
          <p:nvPr/>
        </p:nvSpPr>
        <p:spPr>
          <a:xfrm>
            <a:off x="2044058" y="778537"/>
            <a:ext cx="2492990" cy="369332"/>
          </a:xfrm>
          <a:prstGeom prst="rect">
            <a:avLst/>
          </a:prstGeom>
        </p:spPr>
        <p:txBody>
          <a:bodyPr wrap="none">
            <a:spAutoFit/>
          </a:bodyPr>
          <a:lstStyle/>
          <a:p>
            <a:r>
              <a:rPr lang="zh-CN" altLang="en-US" dirty="0">
                <a:solidFill>
                  <a:srgbClr val="FFFF00"/>
                </a:solidFill>
                <a:ea typeface="Microsoft YaHei" charset="-122"/>
              </a:rPr>
              <a:t>小试牛刀，</a:t>
            </a:r>
            <a:r>
              <a:rPr lang="zh-CN" altLang="en-US">
                <a:solidFill>
                  <a:srgbClr val="FFFF00"/>
                </a:solidFill>
                <a:ea typeface="Microsoft YaHei" charset="-122"/>
              </a:rPr>
              <a:t>简单</a:t>
            </a:r>
            <a:r>
              <a:rPr lang="zh-CN" altLang="en-US" smtClean="0">
                <a:solidFill>
                  <a:srgbClr val="FFFF00"/>
                </a:solidFill>
                <a:ea typeface="Microsoft YaHei" charset="-122"/>
              </a:rPr>
              <a:t>测试</a:t>
            </a:r>
            <a:r>
              <a:rPr lang="zh-CN" altLang="en-US">
                <a:solidFill>
                  <a:srgbClr val="FFFF00"/>
                </a:solidFill>
                <a:ea typeface="Microsoft YaHei" charset="-122"/>
              </a:rPr>
              <a:t>：</a:t>
            </a:r>
            <a:endParaRPr lang="zh-CN" altLang="en-US"/>
          </a:p>
        </p:txBody>
      </p:sp>
      <p:pic>
        <p:nvPicPr>
          <p:cNvPr id="5" name="图片 4"/>
          <p:cNvPicPr>
            <a:picLocks noChangeAspect="1"/>
          </p:cNvPicPr>
          <p:nvPr/>
        </p:nvPicPr>
        <p:blipFill>
          <a:blip r:embed="rId3"/>
          <a:stretch>
            <a:fillRect/>
          </a:stretch>
        </p:blipFill>
        <p:spPr>
          <a:xfrm>
            <a:off x="2044058" y="1147869"/>
            <a:ext cx="8699500" cy="4419600"/>
          </a:xfrm>
          <a:prstGeom prst="rect">
            <a:avLst/>
          </a:prstGeom>
        </p:spPr>
      </p:pic>
      <p:pic>
        <p:nvPicPr>
          <p:cNvPr id="7" name="图片 6"/>
          <p:cNvPicPr>
            <a:picLocks noChangeAspect="1"/>
          </p:cNvPicPr>
          <p:nvPr/>
        </p:nvPicPr>
        <p:blipFill>
          <a:blip r:embed="rId4"/>
          <a:stretch>
            <a:fillRect/>
          </a:stretch>
        </p:blipFill>
        <p:spPr>
          <a:xfrm>
            <a:off x="2044058" y="3579443"/>
            <a:ext cx="8737108" cy="2903550"/>
          </a:xfrm>
          <a:prstGeom prst="rect">
            <a:avLst/>
          </a:prstGeom>
        </p:spPr>
      </p:pic>
    </p:spTree>
    <p:extLst>
      <p:ext uri="{BB962C8B-B14F-4D97-AF65-F5344CB8AC3E}">
        <p14:creationId xmlns:p14="http://schemas.microsoft.com/office/powerpoint/2010/main" val="514482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stretch>
            <a:fillRect/>
          </a:stretch>
        </p:blipFill>
        <p:spPr>
          <a:xfrm>
            <a:off x="150460" y="146654"/>
            <a:ext cx="901664" cy="736360"/>
          </a:xfrm>
          <a:prstGeom prst="rect">
            <a:avLst/>
          </a:prstGeom>
        </p:spPr>
      </p:pic>
      <p:sp>
        <p:nvSpPr>
          <p:cNvPr id="3" name="矩形 2"/>
          <p:cNvSpPr/>
          <p:nvPr/>
        </p:nvSpPr>
        <p:spPr>
          <a:xfrm>
            <a:off x="2044058" y="1148405"/>
            <a:ext cx="2764248" cy="461665"/>
          </a:xfrm>
          <a:prstGeom prst="rect">
            <a:avLst/>
          </a:prstGeom>
        </p:spPr>
        <p:txBody>
          <a:bodyPr wrap="square">
            <a:spAutoFit/>
          </a:bodyPr>
          <a:lstStyle/>
          <a:p>
            <a:r>
              <a:rPr lang="zh-CN" altLang="en-US" sz="2400" b="1" smtClean="0">
                <a:solidFill>
                  <a:srgbClr val="FF0000"/>
                </a:solidFill>
                <a:ea typeface="Microsoft YaHei" charset="-122"/>
              </a:rPr>
              <a:t>如何抵御攻击：</a:t>
            </a:r>
            <a:endParaRPr lang="zh-CN" altLang="en-US" sz="2400" dirty="0">
              <a:solidFill>
                <a:srgbClr val="FF0000"/>
              </a:solidFill>
            </a:endParaRPr>
          </a:p>
        </p:txBody>
      </p:sp>
      <p:sp>
        <p:nvSpPr>
          <p:cNvPr id="7" name="矩形 6"/>
          <p:cNvSpPr/>
          <p:nvPr/>
        </p:nvSpPr>
        <p:spPr>
          <a:xfrm>
            <a:off x="2044059" y="1712946"/>
            <a:ext cx="8117084" cy="3693319"/>
          </a:xfrm>
          <a:prstGeom prst="rect">
            <a:avLst/>
          </a:prstGeom>
        </p:spPr>
        <p:txBody>
          <a:bodyPr wrap="square">
            <a:spAutoFit/>
          </a:bodyPr>
          <a:lstStyle/>
          <a:p>
            <a:r>
              <a:rPr lang="zh-CN" altLang="en-US" dirty="0">
                <a:solidFill>
                  <a:srgbClr val="FFFF00"/>
                </a:solidFill>
              </a:rPr>
              <a:t>针对NTP、DNS、SSDP等类型的反射攻击</a:t>
            </a:r>
            <a:r>
              <a:rPr lang="zh-CN" altLang="en-US" dirty="0" smtClean="0">
                <a:solidFill>
                  <a:srgbClr val="FFFF00"/>
                </a:solidFill>
              </a:rPr>
              <a:t>：</a:t>
            </a:r>
            <a:endParaRPr lang="en-US" altLang="zh-CN" dirty="0" smtClean="0">
              <a:solidFill>
                <a:srgbClr val="FFFF00"/>
              </a:solidFill>
            </a:endParaRPr>
          </a:p>
          <a:p>
            <a:pPr marL="342900" indent="-342900">
              <a:buAutoNum type="arabicParenR"/>
            </a:pPr>
            <a:r>
              <a:rPr lang="zh-CN" altLang="en-US" dirty="0" smtClean="0">
                <a:solidFill>
                  <a:srgbClr val="FFFF00"/>
                </a:solidFill>
              </a:rPr>
              <a:t>一般</a:t>
            </a:r>
            <a:r>
              <a:rPr lang="zh-CN" altLang="en-US" dirty="0">
                <a:solidFill>
                  <a:srgbClr val="FFFF00"/>
                </a:solidFill>
              </a:rPr>
              <a:t>情况下：本地清洗设备的防御算法都可以有效的进行缓解。比如说对UDP碎片包的丢弃，以及限速</a:t>
            </a:r>
            <a:r>
              <a:rPr lang="zh-CN" altLang="en-US" dirty="0" smtClean="0">
                <a:solidFill>
                  <a:srgbClr val="FFFF00"/>
                </a:solidFill>
              </a:rPr>
              <a:t>等。</a:t>
            </a:r>
            <a:endParaRPr lang="en-US" altLang="zh-CN" dirty="0" smtClean="0">
              <a:solidFill>
                <a:srgbClr val="FFFF00"/>
              </a:solidFill>
            </a:endParaRPr>
          </a:p>
          <a:p>
            <a:r>
              <a:rPr lang="en-US" altLang="zh-CN" dirty="0" smtClean="0">
                <a:solidFill>
                  <a:srgbClr val="FFFF00"/>
                </a:solidFill>
              </a:rPr>
              <a:t>2) </a:t>
            </a:r>
            <a:r>
              <a:rPr lang="zh-CN" altLang="en-US" dirty="0" smtClean="0">
                <a:solidFill>
                  <a:srgbClr val="FFFF00"/>
                </a:solidFill>
              </a:rPr>
              <a:t>特殊</a:t>
            </a:r>
            <a:r>
              <a:rPr lang="zh-CN" altLang="en-US" dirty="0">
                <a:solidFill>
                  <a:srgbClr val="FFFF00"/>
                </a:solidFill>
              </a:rPr>
              <a:t>情况下：由于反射攻击的特征大多呈现为固定源端口+固定目的IP地址的流量占了整个链路带宽的90</a:t>
            </a:r>
            <a:r>
              <a:rPr lang="zh-CN" altLang="en-US" dirty="0" smtClean="0">
                <a:solidFill>
                  <a:srgbClr val="FFFF00"/>
                </a:solidFill>
              </a:rPr>
              <a:t>%+CC</a:t>
            </a:r>
            <a:r>
              <a:rPr lang="zh-CN" altLang="en-US" dirty="0">
                <a:solidFill>
                  <a:srgbClr val="FFFF00"/>
                </a:solidFill>
              </a:rPr>
              <a:t>—本地清洗—本地清洗效果不佳后—-云</a:t>
            </a:r>
            <a:r>
              <a:rPr lang="zh-CN" altLang="en-US" dirty="0" smtClean="0">
                <a:solidFill>
                  <a:srgbClr val="FFFF00"/>
                </a:solidFill>
              </a:rPr>
              <a:t>清洗</a:t>
            </a:r>
            <a:endParaRPr lang="en-US" altLang="zh-CN" dirty="0" smtClean="0">
              <a:solidFill>
                <a:srgbClr val="FFFF00"/>
              </a:solidFill>
            </a:endParaRPr>
          </a:p>
          <a:p>
            <a:r>
              <a:rPr lang="en-US" altLang="zh-CN" dirty="0" smtClean="0">
                <a:solidFill>
                  <a:srgbClr val="FFFF00"/>
                </a:solidFill>
              </a:rPr>
              <a:t>3) </a:t>
            </a:r>
            <a:r>
              <a:rPr lang="zh-CN" altLang="en-US" dirty="0" smtClean="0">
                <a:solidFill>
                  <a:srgbClr val="FFFF00"/>
                </a:solidFill>
              </a:rPr>
              <a:t>针对</a:t>
            </a:r>
            <a:r>
              <a:rPr lang="zh-CN" altLang="en-US" dirty="0">
                <a:solidFill>
                  <a:srgbClr val="FFFF00"/>
                </a:solidFill>
              </a:rPr>
              <a:t>CC攻击，如果清洗效果非常不明显，情况又很紧急的情况下可以采用临时使用静态页面替换。HTTP慢速—本地清洗—本地清洗效果不佳后—云</a:t>
            </a:r>
            <a:r>
              <a:rPr lang="zh-CN" altLang="en-US" dirty="0" smtClean="0">
                <a:solidFill>
                  <a:srgbClr val="FFFF00"/>
                </a:solidFill>
              </a:rPr>
              <a:t>清洗</a:t>
            </a:r>
            <a:endParaRPr lang="en-US" altLang="zh-CN" dirty="0" smtClean="0">
              <a:solidFill>
                <a:srgbClr val="FFFF00"/>
              </a:solidFill>
            </a:endParaRPr>
          </a:p>
          <a:p>
            <a:r>
              <a:rPr lang="en-US" altLang="zh-CN" dirty="0" smtClean="0">
                <a:solidFill>
                  <a:srgbClr val="FFFF00"/>
                </a:solidFill>
              </a:rPr>
              <a:t>4) </a:t>
            </a:r>
            <a:r>
              <a:rPr lang="zh-CN" altLang="en-US" dirty="0" smtClean="0">
                <a:solidFill>
                  <a:srgbClr val="FFFF00"/>
                </a:solidFill>
              </a:rPr>
              <a:t>对于</a:t>
            </a:r>
            <a:r>
              <a:rPr lang="zh-CN" altLang="en-US" dirty="0">
                <a:solidFill>
                  <a:srgbClr val="FFFF00"/>
                </a:solidFill>
              </a:rPr>
              <a:t>HTTP body慢速攻击，在攻击过程中分析出攻击工具的特征后，针对特征在本地防御设备进行配置</a:t>
            </a:r>
            <a:r>
              <a:rPr lang="zh-CN" altLang="en-US" dirty="0" smtClean="0">
                <a:solidFill>
                  <a:srgbClr val="FFFF00"/>
                </a:solidFill>
              </a:rPr>
              <a:t>。</a:t>
            </a:r>
            <a:endParaRPr lang="en-US" altLang="zh-CN" dirty="0" smtClean="0">
              <a:solidFill>
                <a:srgbClr val="FFFF00"/>
              </a:solidFill>
            </a:endParaRPr>
          </a:p>
          <a:p>
            <a:r>
              <a:rPr lang="en-US" altLang="zh-CN" dirty="0" smtClean="0">
                <a:solidFill>
                  <a:srgbClr val="FFFF00"/>
                </a:solidFill>
              </a:rPr>
              <a:t>5) </a:t>
            </a:r>
            <a:r>
              <a:rPr lang="zh-CN" altLang="en-US" dirty="0" smtClean="0">
                <a:solidFill>
                  <a:srgbClr val="FFFF00"/>
                </a:solidFill>
              </a:rPr>
              <a:t>URL</a:t>
            </a:r>
            <a:r>
              <a:rPr lang="zh-CN" altLang="en-US" dirty="0">
                <a:solidFill>
                  <a:srgbClr val="FFFF00"/>
                </a:solidFill>
              </a:rPr>
              <a:t>（反射）—本地清洗+云</a:t>
            </a:r>
            <a:r>
              <a:rPr lang="zh-CN" altLang="en-US" dirty="0" smtClean="0">
                <a:solidFill>
                  <a:srgbClr val="FFFF00"/>
                </a:solidFill>
              </a:rPr>
              <a:t>清洗</a:t>
            </a:r>
            <a:endParaRPr lang="en-US" altLang="zh-CN" dirty="0" smtClean="0">
              <a:solidFill>
                <a:srgbClr val="FFFF00"/>
              </a:solidFill>
            </a:endParaRPr>
          </a:p>
          <a:p>
            <a:r>
              <a:rPr lang="en-US" altLang="zh-CN" dirty="0" smtClean="0">
                <a:solidFill>
                  <a:srgbClr val="FFFF00"/>
                </a:solidFill>
              </a:rPr>
              <a:t>6) </a:t>
            </a:r>
            <a:r>
              <a:rPr lang="zh-CN" altLang="en-US" dirty="0" smtClean="0">
                <a:solidFill>
                  <a:srgbClr val="FFFF00"/>
                </a:solidFill>
              </a:rPr>
              <a:t>对于</a:t>
            </a:r>
            <a:r>
              <a:rPr lang="zh-CN" altLang="en-US" dirty="0">
                <a:solidFill>
                  <a:srgbClr val="FFFF00"/>
                </a:solidFill>
              </a:rPr>
              <a:t>URL反射攻击，在攻击过程中找出反射源，在本地防御设备进行高级</a:t>
            </a:r>
            <a:r>
              <a:rPr lang="zh-CN" altLang="en-US" dirty="0" smtClean="0">
                <a:solidFill>
                  <a:srgbClr val="FFFF00"/>
                </a:solidFill>
              </a:rPr>
              <a:t>配置</a:t>
            </a:r>
            <a:endParaRPr lang="en-US" altLang="zh-CN" dirty="0" smtClean="0">
              <a:solidFill>
                <a:srgbClr val="FFFF00"/>
              </a:solidFill>
            </a:endParaRPr>
          </a:p>
          <a:p>
            <a:r>
              <a:rPr lang="zh-CN" altLang="en-US" dirty="0" smtClean="0">
                <a:solidFill>
                  <a:srgbClr val="FFFF00"/>
                </a:solidFill>
              </a:rPr>
              <a:t>各种</a:t>
            </a:r>
            <a:r>
              <a:rPr lang="zh-CN" altLang="en-US" dirty="0">
                <a:solidFill>
                  <a:srgbClr val="FFFF00"/>
                </a:solidFill>
              </a:rPr>
              <a:t>DoS效果漏洞利用：监控入侵检测或防御设备的告警信息、做好系统漏洞修复</a:t>
            </a:r>
          </a:p>
        </p:txBody>
      </p:sp>
    </p:spTree>
    <p:extLst>
      <p:ext uri="{BB962C8B-B14F-4D97-AF65-F5344CB8AC3E}">
        <p14:creationId xmlns:p14="http://schemas.microsoft.com/office/powerpoint/2010/main" val="2020446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stretch>
            <a:fillRect/>
          </a:stretch>
        </p:blipFill>
        <p:spPr>
          <a:xfrm>
            <a:off x="150460" y="146654"/>
            <a:ext cx="901664" cy="736360"/>
          </a:xfrm>
          <a:prstGeom prst="rect">
            <a:avLst/>
          </a:prstGeom>
        </p:spPr>
      </p:pic>
      <p:sp>
        <p:nvSpPr>
          <p:cNvPr id="3" name="矩形 2"/>
          <p:cNvSpPr/>
          <p:nvPr/>
        </p:nvSpPr>
        <p:spPr>
          <a:xfrm>
            <a:off x="2044058" y="1148405"/>
            <a:ext cx="1346414" cy="461665"/>
          </a:xfrm>
          <a:prstGeom prst="rect">
            <a:avLst/>
          </a:prstGeom>
        </p:spPr>
        <p:txBody>
          <a:bodyPr wrap="square">
            <a:spAutoFit/>
          </a:bodyPr>
          <a:lstStyle/>
          <a:p>
            <a:r>
              <a:rPr lang="zh-CN" altLang="en-US" sz="2400" b="1" dirty="0" smtClean="0">
                <a:solidFill>
                  <a:srgbClr val="FF0000"/>
                </a:solidFill>
                <a:ea typeface="Microsoft YaHei" charset="-122"/>
              </a:rPr>
              <a:t>总结</a:t>
            </a:r>
            <a:r>
              <a:rPr lang="zh-CN" altLang="en-US" sz="2400" dirty="0" smtClean="0">
                <a:solidFill>
                  <a:srgbClr val="FF0000"/>
                </a:solidFill>
                <a:ea typeface="Microsoft YaHei" charset="-122"/>
              </a:rPr>
              <a:t>：</a:t>
            </a:r>
            <a:endParaRPr lang="zh-CN" altLang="en-US" sz="2400" dirty="0">
              <a:solidFill>
                <a:srgbClr val="FF0000"/>
              </a:solidFill>
            </a:endParaRPr>
          </a:p>
        </p:txBody>
      </p:sp>
      <p:sp>
        <p:nvSpPr>
          <p:cNvPr id="2" name="文本框 1"/>
          <p:cNvSpPr txBox="1"/>
          <p:nvPr/>
        </p:nvSpPr>
        <p:spPr>
          <a:xfrm>
            <a:off x="1941317" y="2454952"/>
            <a:ext cx="7613650" cy="1323439"/>
          </a:xfrm>
          <a:prstGeom prst="rect">
            <a:avLst/>
          </a:prstGeom>
          <a:noFill/>
        </p:spPr>
        <p:txBody>
          <a:bodyPr wrap="square" rtlCol="0">
            <a:spAutoFit/>
          </a:bodyPr>
          <a:lstStyle/>
          <a:p>
            <a:endParaRPr kumimoji="1" lang="en-US" altLang="zh-CN" sz="2000" dirty="0" smtClean="0">
              <a:solidFill>
                <a:srgbClr val="FF0000"/>
              </a:solidFill>
              <a:latin typeface="Microsoft YaHei" charset="-122"/>
              <a:ea typeface="Microsoft YaHei" charset="-122"/>
              <a:cs typeface="Microsoft YaHei" charset="-122"/>
            </a:endParaRPr>
          </a:p>
          <a:p>
            <a:r>
              <a:rPr kumimoji="1" lang="zh-CN" altLang="en-US" sz="2000" dirty="0" smtClean="0">
                <a:solidFill>
                  <a:srgbClr val="FF0000"/>
                </a:solidFill>
                <a:latin typeface="Microsoft YaHei" charset="-122"/>
                <a:ea typeface="Microsoft YaHei" charset="-122"/>
                <a:cs typeface="Microsoft YaHei" charset="-122"/>
              </a:rPr>
              <a:t>分享纯属技术交流，请勿非法使用。</a:t>
            </a:r>
            <a:endParaRPr kumimoji="1" lang="en-US" altLang="zh-CN" sz="2000" dirty="0" smtClean="0">
              <a:solidFill>
                <a:srgbClr val="FF0000"/>
              </a:solidFill>
              <a:latin typeface="Microsoft YaHei" charset="-122"/>
              <a:ea typeface="Microsoft YaHei" charset="-122"/>
              <a:cs typeface="Microsoft YaHei" charset="-122"/>
            </a:endParaRPr>
          </a:p>
          <a:p>
            <a:endParaRPr kumimoji="1" lang="en-US" altLang="zh-CN" sz="2000" dirty="0">
              <a:solidFill>
                <a:srgbClr val="FF0000"/>
              </a:solidFill>
              <a:latin typeface="Microsoft YaHei" charset="-122"/>
              <a:ea typeface="Microsoft YaHei" charset="-122"/>
              <a:cs typeface="Microsoft YaHei" charset="-122"/>
            </a:endParaRPr>
          </a:p>
          <a:p>
            <a:r>
              <a:rPr kumimoji="1" lang="en-US" altLang="zh-CN" sz="2000" dirty="0" smtClean="0">
                <a:solidFill>
                  <a:srgbClr val="FF0000"/>
                </a:solidFill>
                <a:latin typeface="Microsoft YaHei" charset="-122"/>
                <a:ea typeface="Microsoft YaHei" charset="-122"/>
                <a:cs typeface="Microsoft YaHei" charset="-122"/>
              </a:rPr>
              <a:t>Thanks</a:t>
            </a:r>
            <a:r>
              <a:rPr kumimoji="1" lang="zh-CN" altLang="en-US" sz="2000" dirty="0" smtClean="0">
                <a:solidFill>
                  <a:srgbClr val="FF0000"/>
                </a:solidFill>
                <a:latin typeface="Microsoft YaHei" charset="-122"/>
                <a:ea typeface="Microsoft YaHei" charset="-122"/>
                <a:cs typeface="Microsoft YaHei" charset="-122"/>
              </a:rPr>
              <a:t> ！！！</a:t>
            </a:r>
            <a:endParaRPr kumimoji="1" lang="en-US" altLang="zh-CN" sz="2000" dirty="0" smtClean="0">
              <a:solidFill>
                <a:srgbClr val="FF0000"/>
              </a:solidFill>
              <a:latin typeface="Microsoft YaHei" charset="-122"/>
              <a:ea typeface="Microsoft YaHei" charset="-122"/>
              <a:cs typeface="Microsoft YaHei" charset="-122"/>
            </a:endParaRPr>
          </a:p>
        </p:txBody>
      </p:sp>
      <p:pic>
        <p:nvPicPr>
          <p:cNvPr id="1026" name="Picture 2" descr="声送给社会人（熊猫人） - 热门表情包精选-2017/08/29_斗图表情"/>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4058" y="4071029"/>
            <a:ext cx="3004259" cy="2042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242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pic>
        <p:nvPicPr>
          <p:cNvPr id="8" name="图片 7"/>
          <p:cNvPicPr>
            <a:picLocks noChangeAspect="1"/>
          </p:cNvPicPr>
          <p:nvPr/>
        </p:nvPicPr>
        <p:blipFill>
          <a:blip r:embed="rId3"/>
          <a:stretch>
            <a:fillRect/>
          </a:stretch>
        </p:blipFill>
        <p:spPr>
          <a:xfrm>
            <a:off x="1875962" y="883014"/>
            <a:ext cx="7689278" cy="5652050"/>
          </a:xfrm>
          <a:prstGeom prst="rect">
            <a:avLst/>
          </a:prstGeom>
        </p:spPr>
      </p:pic>
    </p:spTree>
    <p:extLst>
      <p:ext uri="{BB962C8B-B14F-4D97-AF65-F5344CB8AC3E}">
        <p14:creationId xmlns:p14="http://schemas.microsoft.com/office/powerpoint/2010/main" val="2074637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sp>
        <p:nvSpPr>
          <p:cNvPr id="2" name="矩形 1"/>
          <p:cNvSpPr/>
          <p:nvPr/>
        </p:nvSpPr>
        <p:spPr>
          <a:xfrm>
            <a:off x="1052124" y="1127858"/>
            <a:ext cx="2885726" cy="923330"/>
          </a:xfrm>
          <a:prstGeom prst="rect">
            <a:avLst/>
          </a:prstGeom>
        </p:spPr>
        <p:txBody>
          <a:bodyPr wrap="none">
            <a:spAutoFit/>
          </a:bodyPr>
          <a:lstStyle/>
          <a:p>
            <a:r>
              <a:rPr kumimoji="1" lang="en-US" altLang="zh-CN" b="1" dirty="0">
                <a:solidFill>
                  <a:srgbClr val="FF0000"/>
                </a:solidFill>
              </a:rPr>
              <a:t>0x3 </a:t>
            </a:r>
            <a:r>
              <a:rPr kumimoji="1" lang="zh-CN" altLang="en-US" b="1" dirty="0">
                <a:solidFill>
                  <a:srgbClr val="FF0000"/>
                </a:solidFill>
              </a:rPr>
              <a:t>网络层和传输层的</a:t>
            </a:r>
            <a:r>
              <a:rPr kumimoji="1" lang="zh-CN" altLang="en-US" b="1" dirty="0" smtClean="0">
                <a:solidFill>
                  <a:srgbClr val="FF0000"/>
                </a:solidFill>
              </a:rPr>
              <a:t>攻击</a:t>
            </a:r>
            <a:endParaRPr kumimoji="1" lang="en-US" altLang="zh-CN" b="1" dirty="0" smtClean="0">
              <a:solidFill>
                <a:srgbClr val="FF0000"/>
              </a:solidFill>
            </a:endParaRPr>
          </a:p>
          <a:p>
            <a:endParaRPr kumimoji="1" lang="en-US" altLang="zh-CN" b="1" dirty="0" smtClean="0">
              <a:solidFill>
                <a:srgbClr val="FF0000"/>
              </a:solidFill>
            </a:endParaRPr>
          </a:p>
          <a:p>
            <a:r>
              <a:rPr kumimoji="1" lang="en-US" altLang="zh-CN" b="1" dirty="0" smtClean="0">
                <a:solidFill>
                  <a:srgbClr val="FF0000"/>
                </a:solidFill>
              </a:rPr>
              <a:t>0x31 </a:t>
            </a:r>
            <a:r>
              <a:rPr lang="en-US" altLang="zh-CN" b="1" dirty="0">
                <a:solidFill>
                  <a:srgbClr val="FF0000"/>
                </a:solidFill>
                <a:ea typeface="Microsoft YaHei" charset="-122"/>
              </a:rPr>
              <a:t>TCP  SYN </a:t>
            </a:r>
            <a:r>
              <a:rPr lang="en-US" altLang="zh-CN" b="1" dirty="0" smtClean="0">
                <a:solidFill>
                  <a:srgbClr val="FF0000"/>
                </a:solidFill>
                <a:ea typeface="Microsoft YaHei" charset="-122"/>
              </a:rPr>
              <a:t>Floods</a:t>
            </a:r>
            <a:endParaRPr lang="en-US" altLang="zh-CN" dirty="0">
              <a:solidFill>
                <a:srgbClr val="FF0000"/>
              </a:solidFill>
              <a:ea typeface="Microsoft YaHei" charset="-122"/>
            </a:endParaRPr>
          </a:p>
        </p:txBody>
      </p:sp>
      <p:sp>
        <p:nvSpPr>
          <p:cNvPr id="5" name="矩形 4"/>
          <p:cNvSpPr/>
          <p:nvPr/>
        </p:nvSpPr>
        <p:spPr>
          <a:xfrm>
            <a:off x="1052124" y="2296032"/>
            <a:ext cx="6096000" cy="923330"/>
          </a:xfrm>
          <a:prstGeom prst="rect">
            <a:avLst/>
          </a:prstGeom>
        </p:spPr>
        <p:txBody>
          <a:bodyPr wrap="square">
            <a:spAutoFit/>
          </a:bodyPr>
          <a:lstStyle/>
          <a:p>
            <a:r>
              <a:rPr lang="zh-CN" altLang="zh-CN" dirty="0">
                <a:solidFill>
                  <a:srgbClr val="FFFF00"/>
                </a:solidFill>
                <a:ea typeface="Microsoft YaHei" charset="-122"/>
              </a:rPr>
              <a:t>这种攻击方式通常是向服务器发送恶意流量，尽可能消耗服务器的资源来达到</a:t>
            </a:r>
            <a:r>
              <a:rPr lang="zh-CN" altLang="zh-CN" sz="1600" dirty="0">
                <a:solidFill>
                  <a:srgbClr val="FFFF00"/>
                </a:solidFill>
                <a:ea typeface="Microsoft YaHei" charset="-122"/>
              </a:rPr>
              <a:t>拒绝</a:t>
            </a:r>
            <a:r>
              <a:rPr lang="zh-CN" altLang="zh-CN" dirty="0">
                <a:solidFill>
                  <a:srgbClr val="FFFF00"/>
                </a:solidFill>
                <a:ea typeface="Microsoft YaHei" charset="-122"/>
              </a:rPr>
              <a:t>服务的目的</a:t>
            </a:r>
          </a:p>
          <a:p>
            <a:r>
              <a:rPr lang="en-US" altLang="zh-CN" dirty="0" err="1" smtClean="0">
                <a:solidFill>
                  <a:srgbClr val="FFFF00"/>
                </a:solidFill>
                <a:ea typeface="Microsoft YaHei" charset="-122"/>
              </a:rPr>
              <a:t>TCP</a:t>
            </a:r>
            <a:r>
              <a:rPr lang="en-US" altLang="zh-CN" dirty="0" err="1">
                <a:solidFill>
                  <a:srgbClr val="FFFF00"/>
                </a:solidFill>
                <a:ea typeface="Microsoft YaHei" charset="-122"/>
              </a:rPr>
              <a:t>三次握手四次断开原理</a:t>
            </a:r>
            <a:r>
              <a:rPr lang="en-US" altLang="zh-CN" dirty="0">
                <a:solidFill>
                  <a:srgbClr val="FFFF00"/>
                </a:solidFill>
                <a:ea typeface="Microsoft YaHei" charset="-122"/>
              </a:rPr>
              <a:t>：</a:t>
            </a:r>
            <a:endParaRPr lang="en-US" altLang="zh-CN" dirty="0">
              <a:solidFill>
                <a:srgbClr val="FFFF00"/>
              </a:solidFill>
              <a:effectLst/>
              <a:ea typeface="Microsoft YaHei" charset="-122"/>
            </a:endParaRPr>
          </a:p>
        </p:txBody>
      </p:sp>
      <p:pic>
        <p:nvPicPr>
          <p:cNvPr id="2050" name="Picture 2" descr="lient &#10;SYN_SENT &#10;( connect( ) ) &#10;ESTABLISHED &#10;( write( ) ) &#10;clo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25" y="1127858"/>
            <a:ext cx="4905375" cy="563425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052124" y="3438121"/>
            <a:ext cx="6096000" cy="3323987"/>
          </a:xfrm>
          <a:prstGeom prst="rect">
            <a:avLst/>
          </a:prstGeom>
        </p:spPr>
        <p:txBody>
          <a:bodyPr wrap="square">
            <a:spAutoFit/>
          </a:bodyPr>
          <a:lstStyle/>
          <a:p>
            <a:r>
              <a:rPr lang="en-US" altLang="zh-CN" sz="1400" dirty="0">
                <a:solidFill>
                  <a:srgbClr val="FFFF00"/>
                </a:solidFill>
                <a:latin typeface="Microsoft YaHei" charset="-122"/>
                <a:ea typeface="Microsoft YaHei" charset="-122"/>
                <a:cs typeface="Microsoft YaHei" charset="-122"/>
              </a:rPr>
              <a:t>第一次握手：建立连接。客户端发送连接请求报文段，将SYN位置为1，Sequence </a:t>
            </a:r>
            <a:r>
              <a:rPr lang="en-US" altLang="zh-CN" sz="1400" dirty="0" err="1">
                <a:solidFill>
                  <a:srgbClr val="FFFF00"/>
                </a:solidFill>
                <a:latin typeface="Microsoft YaHei" charset="-122"/>
                <a:ea typeface="Microsoft YaHei" charset="-122"/>
                <a:cs typeface="Microsoft YaHei" charset="-122"/>
              </a:rPr>
              <a:t>Number为x；然后，客户端进入SYN_SEND状态，</a:t>
            </a:r>
            <a:r>
              <a:rPr lang="en-US" altLang="zh-CN" sz="1400" dirty="0" err="1" smtClean="0">
                <a:solidFill>
                  <a:srgbClr val="FFFF00"/>
                </a:solidFill>
                <a:latin typeface="Microsoft YaHei" charset="-122"/>
                <a:ea typeface="Microsoft YaHei" charset="-122"/>
                <a:cs typeface="Microsoft YaHei" charset="-122"/>
              </a:rPr>
              <a:t>等待服务器的确认</a:t>
            </a:r>
            <a:endParaRPr lang="en-US" altLang="zh-CN" sz="1400" dirty="0">
              <a:solidFill>
                <a:srgbClr val="FFFF00"/>
              </a:solidFill>
              <a:latin typeface="Microsoft YaHei" charset="-122"/>
              <a:ea typeface="Microsoft YaHei" charset="-122"/>
              <a:cs typeface="Microsoft YaHei" charset="-122"/>
            </a:endParaRPr>
          </a:p>
          <a:p>
            <a:endParaRPr lang="en-US" altLang="zh-CN" sz="1400" dirty="0" smtClean="0">
              <a:solidFill>
                <a:srgbClr val="FFFF00"/>
              </a:solidFill>
              <a:latin typeface="Microsoft YaHei" charset="-122"/>
              <a:ea typeface="Microsoft YaHei" charset="-122"/>
              <a:cs typeface="Microsoft YaHei" charset="-122"/>
            </a:endParaRPr>
          </a:p>
          <a:p>
            <a:r>
              <a:rPr lang="en-US" altLang="zh-CN" sz="1400" dirty="0" smtClean="0">
                <a:solidFill>
                  <a:srgbClr val="FFFF00"/>
                </a:solidFill>
                <a:latin typeface="Microsoft YaHei" charset="-122"/>
                <a:ea typeface="Microsoft YaHei" charset="-122"/>
                <a:cs typeface="Microsoft YaHei" charset="-122"/>
              </a:rPr>
              <a:t>第二次握手</a:t>
            </a:r>
            <a:r>
              <a:rPr lang="en-US" altLang="zh-CN" sz="1400" dirty="0">
                <a:solidFill>
                  <a:srgbClr val="FFFF00"/>
                </a:solidFill>
                <a:latin typeface="Microsoft YaHei" charset="-122"/>
                <a:ea typeface="Microsoft YaHei" charset="-122"/>
                <a:cs typeface="Microsoft YaHei" charset="-122"/>
              </a:rPr>
              <a:t>：服务器收到SYN报文段。服务器收到客户端的SYN报文段，需要对这个SYN报文段进行确认，设置Acknowledgment Number为x+1(Sequence Number+1)；同时，自己自己还要发送SYN请求信息，将SYN位置为1，Sequence Number为y；服务器端将上述所有信息放到一个报文段（即SYN+ACK报文段）中，一并发送给客户端，此时服务器进入SYN_RECV状态；</a:t>
            </a:r>
          </a:p>
          <a:p>
            <a:endParaRPr lang="en-US" altLang="zh-CN" sz="1400" dirty="0" smtClean="0">
              <a:solidFill>
                <a:srgbClr val="FFFF00"/>
              </a:solidFill>
              <a:latin typeface="Microsoft YaHei" charset="-122"/>
              <a:ea typeface="Microsoft YaHei" charset="-122"/>
              <a:cs typeface="Microsoft YaHei" charset="-122"/>
            </a:endParaRPr>
          </a:p>
          <a:p>
            <a:r>
              <a:rPr lang="en-US" altLang="zh-CN" sz="1400" dirty="0" err="1" smtClean="0">
                <a:solidFill>
                  <a:srgbClr val="FFFF00"/>
                </a:solidFill>
                <a:latin typeface="Microsoft YaHei" charset="-122"/>
                <a:ea typeface="Microsoft YaHei" charset="-122"/>
                <a:cs typeface="Microsoft YaHei" charset="-122"/>
              </a:rPr>
              <a:t>第三次握手</a:t>
            </a:r>
            <a:r>
              <a:rPr lang="en-US" altLang="zh-CN" sz="1400" dirty="0" err="1">
                <a:solidFill>
                  <a:srgbClr val="FFFF00"/>
                </a:solidFill>
                <a:latin typeface="Microsoft YaHei" charset="-122"/>
                <a:ea typeface="Microsoft YaHei" charset="-122"/>
                <a:cs typeface="Microsoft YaHei" charset="-122"/>
              </a:rPr>
              <a:t>：客户端收到服务器的SYN+ACK报文段。然后将Acknowledgment</a:t>
            </a:r>
            <a:r>
              <a:rPr lang="en-US" altLang="zh-CN" sz="1400" dirty="0">
                <a:solidFill>
                  <a:srgbClr val="FFFF00"/>
                </a:solidFill>
                <a:latin typeface="Microsoft YaHei" charset="-122"/>
                <a:ea typeface="Microsoft YaHei" charset="-122"/>
                <a:cs typeface="Microsoft YaHei" charset="-122"/>
              </a:rPr>
              <a:t> Number设置为y+1，向服务器发送ACK报文段，这个报文段发送完毕以后，客户端和服务器端都进入ESTABLISHED状态，完成TCP三次握手。 完成了三次握手，客户端和服务器端就可以开始传送数据</a:t>
            </a:r>
            <a:endParaRPr lang="en-US" altLang="zh-CN" sz="1400" dirty="0">
              <a:solidFill>
                <a:srgbClr val="FFFF00"/>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532815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sp>
        <p:nvSpPr>
          <p:cNvPr id="2" name="矩形 1"/>
          <p:cNvSpPr/>
          <p:nvPr/>
        </p:nvSpPr>
        <p:spPr>
          <a:xfrm>
            <a:off x="1506877" y="1159486"/>
            <a:ext cx="6887109" cy="1477328"/>
          </a:xfrm>
          <a:prstGeom prst="rect">
            <a:avLst/>
          </a:prstGeom>
        </p:spPr>
        <p:txBody>
          <a:bodyPr wrap="square">
            <a:spAutoFit/>
          </a:bodyPr>
          <a:lstStyle/>
          <a:p>
            <a:r>
              <a:rPr lang="zh-CN" altLang="en-US" dirty="0" smtClean="0">
                <a:solidFill>
                  <a:srgbClr val="FFFF00"/>
                </a:solidFill>
                <a:ea typeface="Microsoft YaHei" charset="-122"/>
              </a:rPr>
              <a:t>原理：</a:t>
            </a:r>
            <a:endParaRPr lang="en-US" altLang="zh-CN" dirty="0" smtClean="0">
              <a:solidFill>
                <a:srgbClr val="FFFF00"/>
              </a:solidFill>
              <a:ea typeface="Microsoft YaHei" charset="-122"/>
            </a:endParaRPr>
          </a:p>
          <a:p>
            <a:r>
              <a:rPr lang="en-US" altLang="zh-CN" dirty="0" err="1" smtClean="0">
                <a:solidFill>
                  <a:srgbClr val="FFFF00"/>
                </a:solidFill>
                <a:ea typeface="Microsoft YaHei" charset="-122"/>
              </a:rPr>
              <a:t>如果攻击者发送足够的</a:t>
            </a:r>
            <a:r>
              <a:rPr lang="en-US" altLang="zh-CN" dirty="0" err="1">
                <a:solidFill>
                  <a:srgbClr val="FFFF00"/>
                </a:solidFill>
                <a:ea typeface="Microsoft YaHei" charset="-122"/>
              </a:rPr>
              <a:t>SYN数据包，因为服务器的并发TCP连接数量有限所以会导致服务器没有更多的资源可用</a:t>
            </a:r>
            <a:r>
              <a:rPr lang="en-US" altLang="zh-CN" dirty="0">
                <a:solidFill>
                  <a:srgbClr val="FFFF00"/>
                </a:solidFill>
                <a:ea typeface="Microsoft YaHei" charset="-122"/>
              </a:rPr>
              <a:t>。 </a:t>
            </a:r>
            <a:r>
              <a:rPr lang="en-US" altLang="zh-CN" dirty="0" err="1">
                <a:solidFill>
                  <a:srgbClr val="FFFF00"/>
                </a:solidFill>
                <a:ea typeface="Microsoft YaHei" charset="-122"/>
              </a:rPr>
              <a:t>如果服务器达到限制，在现有的处于SYN-RCVD状态的连接超时之前则不能在建立新的连接，这就造成了拒绝服务攻击</a:t>
            </a:r>
            <a:r>
              <a:rPr lang="zh-CN" altLang="zh-CN" dirty="0">
                <a:solidFill>
                  <a:srgbClr val="FFFF00"/>
                </a:solidFill>
                <a:ea typeface="Microsoft YaHei" charset="-122"/>
              </a:rPr>
              <a:t>，如下图：</a:t>
            </a:r>
            <a:endParaRPr lang="zh-CN" altLang="zh-CN" dirty="0">
              <a:solidFill>
                <a:srgbClr val="FFFF00"/>
              </a:solidFill>
              <a:effectLst/>
              <a:ea typeface="Microsoft YaHei" charset="-122"/>
            </a:endParaRPr>
          </a:p>
        </p:txBody>
      </p:sp>
      <p:pic>
        <p:nvPicPr>
          <p:cNvPr id="3074" name="Picture 2" descr="YN Flood attack &#10;Attacker &#10;Atta c ker &#10;SYN(can &#10;SYN(can &#10;SYN(can &#10;SYN(can &#10;SYN(ca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877" y="3154856"/>
            <a:ext cx="5375121" cy="3369234"/>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7126842" y="3154856"/>
            <a:ext cx="4822003" cy="3369234"/>
          </a:xfrm>
          <a:prstGeom prst="rect">
            <a:avLst/>
          </a:prstGeom>
        </p:spPr>
      </p:pic>
    </p:spTree>
    <p:extLst>
      <p:ext uri="{BB962C8B-B14F-4D97-AF65-F5344CB8AC3E}">
        <p14:creationId xmlns:p14="http://schemas.microsoft.com/office/powerpoint/2010/main" val="753366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sp>
        <p:nvSpPr>
          <p:cNvPr id="2" name="文本框 1"/>
          <p:cNvSpPr txBox="1"/>
          <p:nvPr/>
        </p:nvSpPr>
        <p:spPr>
          <a:xfrm>
            <a:off x="1561672" y="1109608"/>
            <a:ext cx="9298112" cy="2062103"/>
          </a:xfrm>
          <a:prstGeom prst="rect">
            <a:avLst/>
          </a:prstGeom>
          <a:noFill/>
        </p:spPr>
        <p:txBody>
          <a:bodyPr wrap="square" rtlCol="0">
            <a:spAutoFit/>
          </a:bodyPr>
          <a:lstStyle/>
          <a:p>
            <a:r>
              <a:rPr kumimoji="1" lang="zh-CN" altLang="en-US" sz="1600" b="1" dirty="0" smtClean="0">
                <a:solidFill>
                  <a:srgbClr val="FF0000"/>
                </a:solidFill>
                <a:latin typeface="Microsoft YaHei" charset="-122"/>
                <a:ea typeface="Microsoft YaHei" charset="-122"/>
                <a:cs typeface="Microsoft YaHei" charset="-122"/>
              </a:rPr>
              <a:t>小试牛刀：</a:t>
            </a:r>
            <a:endParaRPr kumimoji="1" lang="en-US" altLang="zh-CN" sz="1600" b="1" dirty="0" smtClean="0">
              <a:solidFill>
                <a:srgbClr val="FF0000"/>
              </a:solidFill>
              <a:latin typeface="Microsoft YaHei" charset="-122"/>
              <a:ea typeface="Microsoft YaHei" charset="-122"/>
              <a:cs typeface="Microsoft YaHei" charset="-122"/>
            </a:endParaRPr>
          </a:p>
          <a:p>
            <a:r>
              <a:rPr lang="zh-CN" altLang="zh-CN" sz="1600" b="1" dirty="0">
                <a:solidFill>
                  <a:srgbClr val="FF0000"/>
                </a:solidFill>
                <a:latin typeface="Microsoft YaHei" charset="-122"/>
                <a:ea typeface="Microsoft YaHei" charset="-122"/>
                <a:cs typeface="Microsoft YaHei" charset="-122"/>
              </a:rPr>
              <a:t>攻击工具</a:t>
            </a:r>
            <a:r>
              <a:rPr lang="en-US" altLang="zh-CN" sz="1600" b="1" dirty="0">
                <a:solidFill>
                  <a:srgbClr val="FF0000"/>
                </a:solidFill>
                <a:latin typeface="Microsoft YaHei" charset="-122"/>
                <a:ea typeface="Microsoft YaHei" charset="-122"/>
                <a:cs typeface="Microsoft YaHei" charset="-122"/>
              </a:rPr>
              <a:t>hping3</a:t>
            </a:r>
            <a:r>
              <a:rPr lang="zh-CN" altLang="zh-CN" sz="1600" b="1" dirty="0">
                <a:solidFill>
                  <a:srgbClr val="FF0000"/>
                </a:solidFill>
                <a:latin typeface="Microsoft YaHei" charset="-122"/>
                <a:ea typeface="Microsoft YaHei" charset="-122"/>
                <a:cs typeface="Microsoft YaHei" charset="-122"/>
              </a:rPr>
              <a:t>：</a:t>
            </a:r>
          </a:p>
          <a:p>
            <a:r>
              <a:rPr lang="zh-CN" altLang="zh-CN" sz="1600" dirty="0">
                <a:solidFill>
                  <a:srgbClr val="FFFF00"/>
                </a:solidFill>
                <a:latin typeface="Microsoft YaHei" charset="-122"/>
                <a:ea typeface="Microsoft YaHei" charset="-122"/>
                <a:cs typeface="Microsoft YaHei" charset="-122"/>
                <a:hlinkClick r:id="rId3"/>
              </a:rPr>
              <a:t>http://www.hping.org/hping3.html</a:t>
            </a:r>
            <a:endParaRPr lang="zh-CN" altLang="zh-CN" sz="1600" dirty="0">
              <a:solidFill>
                <a:srgbClr val="FFFF00"/>
              </a:solidFill>
              <a:latin typeface="Microsoft YaHei" charset="-122"/>
              <a:ea typeface="Microsoft YaHei" charset="-122"/>
              <a:cs typeface="Microsoft YaHei" charset="-122"/>
            </a:endParaRPr>
          </a:p>
          <a:p>
            <a:r>
              <a:rPr lang="zh-CN" altLang="zh-CN" sz="1600" dirty="0">
                <a:solidFill>
                  <a:srgbClr val="FFFF00"/>
                </a:solidFill>
                <a:latin typeface="Microsoft YaHei" charset="-122"/>
                <a:ea typeface="Microsoft YaHei" charset="-122"/>
                <a:cs typeface="Microsoft YaHei" charset="-122"/>
              </a:rPr>
              <a:t>命令：</a:t>
            </a:r>
          </a:p>
          <a:p>
            <a:r>
              <a:rPr lang="zh-CN" altLang="zh-CN" sz="1600" dirty="0">
                <a:solidFill>
                  <a:srgbClr val="FFFF00"/>
                </a:solidFill>
                <a:latin typeface="Microsoft YaHei" charset="-122"/>
                <a:ea typeface="Microsoft YaHei" charset="-122"/>
                <a:cs typeface="Microsoft YaHei" charset="-122"/>
              </a:rPr>
              <a:t>1 简单例子： hping3 -S --flood -V -p TARGET_PORT TARGET_SITE</a:t>
            </a:r>
          </a:p>
          <a:p>
            <a:r>
              <a:rPr lang="zh-CN" altLang="zh-CN" sz="1600" dirty="0">
                <a:solidFill>
                  <a:srgbClr val="FFFF00"/>
                </a:solidFill>
                <a:latin typeface="Microsoft YaHei" charset="-122"/>
                <a:ea typeface="Microsoft YaHei" charset="-122"/>
                <a:cs typeface="Microsoft YaHei" charset="-122"/>
              </a:rPr>
              <a:t>2 随机源IP： hping3 -c 20000 -d 120 -S -w 64 -p TARGET_PORT --flood --rand-source TARGET_SITE</a:t>
            </a:r>
          </a:p>
          <a:p>
            <a:endParaRPr kumimoji="1" lang="zh-CN" altLang="en-US" sz="1600" dirty="0">
              <a:solidFill>
                <a:srgbClr val="FFFF00"/>
              </a:solidFill>
              <a:latin typeface="Microsoft YaHei" charset="-122"/>
              <a:ea typeface="Microsoft YaHei" charset="-122"/>
              <a:cs typeface="Microsoft YaHei" charset="-122"/>
            </a:endParaRPr>
          </a:p>
        </p:txBody>
      </p:sp>
      <p:pic>
        <p:nvPicPr>
          <p:cNvPr id="4098" name="Picture 2" descr="ime &#10;Source &#10;197.120.20m &#10;74.124. &#10;Destination &#10;172.16.2.98 &#10;172.16. &#10;172.16. &#10;17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4687" y="2989195"/>
            <a:ext cx="9102903" cy="3776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109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sp>
        <p:nvSpPr>
          <p:cNvPr id="2" name="矩形 1"/>
          <p:cNvSpPr/>
          <p:nvPr/>
        </p:nvSpPr>
        <p:spPr>
          <a:xfrm>
            <a:off x="1280845" y="1076890"/>
            <a:ext cx="6096000" cy="369332"/>
          </a:xfrm>
          <a:prstGeom prst="rect">
            <a:avLst/>
          </a:prstGeom>
        </p:spPr>
        <p:txBody>
          <a:bodyPr>
            <a:spAutoFit/>
          </a:bodyPr>
          <a:lstStyle/>
          <a:p>
            <a:r>
              <a:rPr kumimoji="1" lang="en-US" altLang="zh-CN" b="1" dirty="0" smtClean="0">
                <a:solidFill>
                  <a:srgbClr val="FF0000"/>
                </a:solidFill>
                <a:latin typeface="Microsoft YaHei" charset="-122"/>
                <a:ea typeface="Microsoft YaHei" charset="-122"/>
                <a:cs typeface="Microsoft YaHei" charset="-122"/>
              </a:rPr>
              <a:t>0x32 </a:t>
            </a:r>
            <a:r>
              <a:rPr lang="zh-CN" altLang="zh-CN" b="1" dirty="0">
                <a:solidFill>
                  <a:srgbClr val="FF0000"/>
                </a:solidFill>
                <a:latin typeface="Microsoft YaHei" charset="-122"/>
                <a:ea typeface="Microsoft YaHei" charset="-122"/>
                <a:cs typeface="Microsoft YaHei" charset="-122"/>
              </a:rPr>
              <a:t>UDP floods</a:t>
            </a:r>
            <a:endParaRPr lang="zh-CN" altLang="zh-CN" dirty="0">
              <a:solidFill>
                <a:srgbClr val="FF0000"/>
              </a:solidFill>
              <a:latin typeface="Microsoft YaHei" charset="-122"/>
              <a:ea typeface="Microsoft YaHei" charset="-122"/>
              <a:cs typeface="Microsoft YaHei" charset="-122"/>
            </a:endParaRPr>
          </a:p>
        </p:txBody>
      </p:sp>
      <p:sp>
        <p:nvSpPr>
          <p:cNvPr id="3" name="矩形 2"/>
          <p:cNvSpPr/>
          <p:nvPr/>
        </p:nvSpPr>
        <p:spPr>
          <a:xfrm>
            <a:off x="1280844" y="1587276"/>
            <a:ext cx="10534437" cy="1600438"/>
          </a:xfrm>
          <a:prstGeom prst="rect">
            <a:avLst/>
          </a:prstGeom>
        </p:spPr>
        <p:txBody>
          <a:bodyPr wrap="square">
            <a:spAutoFit/>
          </a:bodyPr>
          <a:lstStyle/>
          <a:p>
            <a:r>
              <a:rPr lang="zh-CN" altLang="zh-CN" sz="1400" dirty="0">
                <a:solidFill>
                  <a:srgbClr val="FFFF00"/>
                </a:solidFill>
                <a:ea typeface="Microsoft YaHei" charset="-122"/>
              </a:rPr>
              <a:t>UDP协议是无连接的传输层协议，提供面向事务的简单不可靠信息传送服务。</a:t>
            </a:r>
          </a:p>
          <a:p>
            <a:r>
              <a:rPr lang="zh-CN" altLang="zh-CN" sz="1400" dirty="0">
                <a:solidFill>
                  <a:srgbClr val="FFFF00"/>
                </a:solidFill>
                <a:ea typeface="Microsoft YaHei" charset="-122"/>
              </a:rPr>
              <a:t>由于UDP协议是无连接性的，所以只要开了一个UDP的端口提供相关服务的话，那么就可针对相关的服务进行攻击。这种攻击的原理是通过伪造的IP向目标服务器发送大量的UDP数据包，服务器在接收到数据包后无法处理每一条请求，并且通过向服务器发送ICMP "destination unreachable"来消耗其带宽。</a:t>
            </a:r>
          </a:p>
          <a:p>
            <a:r>
              <a:rPr lang="zh-CN" altLang="zh-CN" sz="1400" dirty="0">
                <a:solidFill>
                  <a:srgbClr val="FFFF00"/>
                </a:solidFill>
                <a:ea typeface="Microsoft YaHei" charset="-122"/>
              </a:rPr>
              <a:t>测试工具：</a:t>
            </a:r>
          </a:p>
          <a:p>
            <a:r>
              <a:rPr lang="zh-CN" altLang="zh-CN" sz="1400" dirty="0">
                <a:solidFill>
                  <a:srgbClr val="FFFF00"/>
                </a:solidFill>
                <a:ea typeface="Microsoft YaHei" charset="-122"/>
              </a:rPr>
              <a:t>1 hping3 命令：hping3 --flood --rand-source --udp -p TARGET_PORT TARGET_IP</a:t>
            </a:r>
          </a:p>
          <a:p>
            <a:r>
              <a:rPr lang="zh-CN" altLang="zh-CN" sz="1400" dirty="0">
                <a:solidFill>
                  <a:srgbClr val="FFFF00"/>
                </a:solidFill>
                <a:ea typeface="Microsoft YaHei" charset="-122"/>
              </a:rPr>
              <a:t>2 loic 下载地址： </a:t>
            </a:r>
            <a:r>
              <a:rPr lang="zh-CN" altLang="zh-CN" sz="1400" dirty="0">
                <a:solidFill>
                  <a:srgbClr val="FFFF00"/>
                </a:solidFill>
                <a:ea typeface="Microsoft YaHei" charset="-122"/>
                <a:hlinkClick r:id="rId3"/>
              </a:rPr>
              <a:t>https://sourceforge.net/projects/loic/</a:t>
            </a:r>
            <a:endParaRPr lang="zh-CN" altLang="zh-CN" sz="1400" dirty="0">
              <a:solidFill>
                <a:srgbClr val="FFFF00"/>
              </a:solidFill>
              <a:effectLst/>
              <a:ea typeface="Microsoft YaHei" charset="-122"/>
            </a:endParaRPr>
          </a:p>
        </p:txBody>
      </p:sp>
      <p:pic>
        <p:nvPicPr>
          <p:cNvPr id="4" name="图片 3"/>
          <p:cNvPicPr>
            <a:picLocks noChangeAspect="1"/>
          </p:cNvPicPr>
          <p:nvPr/>
        </p:nvPicPr>
        <p:blipFill>
          <a:blip r:embed="rId4"/>
          <a:stretch>
            <a:fillRect/>
          </a:stretch>
        </p:blipFill>
        <p:spPr>
          <a:xfrm>
            <a:off x="1280844" y="3328769"/>
            <a:ext cx="5315165" cy="3055504"/>
          </a:xfrm>
          <a:prstGeom prst="rect">
            <a:avLst/>
          </a:prstGeom>
        </p:spPr>
      </p:pic>
      <p:pic>
        <p:nvPicPr>
          <p:cNvPr id="5" name="图片 4"/>
          <p:cNvPicPr>
            <a:picLocks noChangeAspect="1"/>
          </p:cNvPicPr>
          <p:nvPr/>
        </p:nvPicPr>
        <p:blipFill>
          <a:blip r:embed="rId5"/>
          <a:stretch>
            <a:fillRect/>
          </a:stretch>
        </p:blipFill>
        <p:spPr>
          <a:xfrm>
            <a:off x="6596009" y="3328767"/>
            <a:ext cx="5137079" cy="3055505"/>
          </a:xfrm>
          <a:prstGeom prst="rect">
            <a:avLst/>
          </a:prstGeom>
        </p:spPr>
      </p:pic>
    </p:spTree>
    <p:extLst>
      <p:ext uri="{BB962C8B-B14F-4D97-AF65-F5344CB8AC3E}">
        <p14:creationId xmlns:p14="http://schemas.microsoft.com/office/powerpoint/2010/main" val="306533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sp>
        <p:nvSpPr>
          <p:cNvPr id="2" name="矩形 1"/>
          <p:cNvSpPr/>
          <p:nvPr/>
        </p:nvSpPr>
        <p:spPr>
          <a:xfrm>
            <a:off x="1160978" y="1037126"/>
            <a:ext cx="10397448" cy="5570756"/>
          </a:xfrm>
          <a:prstGeom prst="rect">
            <a:avLst/>
          </a:prstGeom>
        </p:spPr>
        <p:txBody>
          <a:bodyPr wrap="square">
            <a:spAutoFit/>
          </a:bodyPr>
          <a:lstStyle/>
          <a:p>
            <a:r>
              <a:rPr lang="en-US" altLang="zh-CN" sz="1400" b="1" dirty="0" smtClean="0">
                <a:solidFill>
                  <a:srgbClr val="FF0000"/>
                </a:solidFill>
                <a:latin typeface="Microsoft YaHei" charset="-122"/>
                <a:ea typeface="Microsoft YaHei" charset="-122"/>
                <a:cs typeface="Microsoft YaHei" charset="-122"/>
              </a:rPr>
              <a:t>0x33 </a:t>
            </a:r>
            <a:r>
              <a:rPr lang="zh-CN" altLang="zh-CN" sz="1400" b="1" dirty="0" smtClean="0">
                <a:solidFill>
                  <a:srgbClr val="FF0000"/>
                </a:solidFill>
                <a:latin typeface="Microsoft YaHei" charset="-122"/>
                <a:ea typeface="Microsoft YaHei" charset="-122"/>
                <a:cs typeface="Microsoft YaHei" charset="-122"/>
              </a:rPr>
              <a:t>TCP </a:t>
            </a:r>
            <a:r>
              <a:rPr lang="zh-CN" altLang="zh-CN" sz="1400" b="1" dirty="0">
                <a:solidFill>
                  <a:srgbClr val="FF0000"/>
                </a:solidFill>
                <a:latin typeface="Microsoft YaHei" charset="-122"/>
                <a:ea typeface="Microsoft YaHei" charset="-122"/>
                <a:cs typeface="Microsoft YaHei" charset="-122"/>
              </a:rPr>
              <a:t>FIN Flood</a:t>
            </a:r>
          </a:p>
          <a:p>
            <a:r>
              <a:rPr lang="zh-CN" altLang="zh-CN" sz="1200" dirty="0">
                <a:solidFill>
                  <a:srgbClr val="FFFF00"/>
                </a:solidFill>
                <a:ea typeface="Microsoft YaHei" charset="-122"/>
              </a:rPr>
              <a:t> </a:t>
            </a:r>
          </a:p>
          <a:p>
            <a:r>
              <a:rPr lang="zh-CN" altLang="zh-CN" sz="1200" dirty="0">
                <a:solidFill>
                  <a:srgbClr val="FFFF00"/>
                </a:solidFill>
                <a:ea typeface="Microsoft YaHei" charset="-122"/>
              </a:rPr>
              <a:t>这种FIM标志的数据包只有在TCP建立连接之后才会被接受，如果没有建立TCP连接，那么这个标志的数据包将会被简单的删除处理。</a:t>
            </a:r>
          </a:p>
          <a:p>
            <a:r>
              <a:rPr lang="zh-CN" altLang="zh-CN" sz="1200" dirty="0">
                <a:solidFill>
                  <a:srgbClr val="FFFF00"/>
                </a:solidFill>
                <a:ea typeface="Microsoft YaHei" charset="-122"/>
              </a:rPr>
              <a:t>如果攻击者只是在没有建立TCP连接的情况下对服务器进行泛洪攻击，那么FIN数据包将会别丢弃，但是服务器还是会分配一些资源来查看数据包防止冗余。</a:t>
            </a:r>
          </a:p>
          <a:p>
            <a:r>
              <a:rPr lang="zh-CN" altLang="zh-CN" sz="1200" dirty="0">
                <a:solidFill>
                  <a:srgbClr val="FFFF00"/>
                </a:solidFill>
                <a:ea typeface="Microsoft YaHei" charset="-122"/>
              </a:rPr>
              <a:t>这种攻击很容易被实现。</a:t>
            </a:r>
          </a:p>
          <a:p>
            <a:r>
              <a:rPr lang="zh-CN" altLang="zh-CN" sz="1200" dirty="0">
                <a:solidFill>
                  <a:srgbClr val="FFFF00"/>
                </a:solidFill>
                <a:ea typeface="Microsoft YaHei" charset="-122"/>
              </a:rPr>
              <a:t>测试工具：hping3</a:t>
            </a:r>
          </a:p>
          <a:p>
            <a:r>
              <a:rPr lang="zh-CN" altLang="zh-CN" sz="1200" dirty="0">
                <a:solidFill>
                  <a:srgbClr val="FFFF00"/>
                </a:solidFill>
                <a:ea typeface="Microsoft YaHei" charset="-122"/>
              </a:rPr>
              <a:t>命令：hping3 --flood --rand-source -F -p TARGET_PORT TARGET_IP</a:t>
            </a:r>
          </a:p>
          <a:p>
            <a:r>
              <a:rPr lang="zh-CN" altLang="zh-CN" sz="1200" dirty="0">
                <a:solidFill>
                  <a:srgbClr val="FFFF00"/>
                </a:solidFill>
                <a:ea typeface="Microsoft YaHei" charset="-122"/>
              </a:rPr>
              <a:t> </a:t>
            </a:r>
          </a:p>
          <a:p>
            <a:r>
              <a:rPr lang="en-US" altLang="zh-CN" sz="1400" b="1" dirty="0" smtClean="0">
                <a:solidFill>
                  <a:srgbClr val="FF0000"/>
                </a:solidFill>
                <a:latin typeface="Microsoft YaHei" charset="-122"/>
                <a:ea typeface="Microsoft YaHei" charset="-122"/>
                <a:cs typeface="Microsoft YaHei" charset="-122"/>
              </a:rPr>
              <a:t>0x34 </a:t>
            </a:r>
            <a:r>
              <a:rPr lang="zh-CN" altLang="zh-CN" sz="1400" b="1" dirty="0" smtClean="0">
                <a:solidFill>
                  <a:srgbClr val="FF0000"/>
                </a:solidFill>
                <a:latin typeface="Microsoft YaHei" charset="-122"/>
                <a:ea typeface="Microsoft YaHei" charset="-122"/>
                <a:cs typeface="Microsoft YaHei" charset="-122"/>
              </a:rPr>
              <a:t>TCP </a:t>
            </a:r>
            <a:r>
              <a:rPr lang="zh-CN" altLang="zh-CN" sz="1400" b="1" dirty="0">
                <a:solidFill>
                  <a:srgbClr val="FF0000"/>
                </a:solidFill>
                <a:latin typeface="Microsoft YaHei" charset="-122"/>
                <a:ea typeface="Microsoft YaHei" charset="-122"/>
                <a:cs typeface="Microsoft YaHei" charset="-122"/>
              </a:rPr>
              <a:t>RST Flood</a:t>
            </a:r>
          </a:p>
          <a:p>
            <a:r>
              <a:rPr lang="zh-CN" altLang="zh-CN" sz="1200" dirty="0">
                <a:solidFill>
                  <a:srgbClr val="FFFF00"/>
                </a:solidFill>
                <a:ea typeface="Microsoft YaHei" charset="-122"/>
              </a:rPr>
              <a:t> </a:t>
            </a:r>
          </a:p>
          <a:p>
            <a:r>
              <a:rPr lang="zh-CN" altLang="zh-CN" sz="1200" dirty="0">
                <a:solidFill>
                  <a:srgbClr val="FFFF00"/>
                </a:solidFill>
                <a:ea typeface="Microsoft YaHei" charset="-122"/>
              </a:rPr>
              <a:t>TCP中的RST包的意思是立即断开连接，当连接出错需要停止掉的时候非常有用。</a:t>
            </a:r>
          </a:p>
          <a:p>
            <a:r>
              <a:rPr lang="zh-CN" altLang="zh-CN" sz="1200" dirty="0">
                <a:solidFill>
                  <a:srgbClr val="FFFF00"/>
                </a:solidFill>
                <a:ea typeface="Microsoft YaHei" charset="-122"/>
              </a:rPr>
              <a:t>如果攻击者能够以某种方式查看从源到目的地的流量，则可以发送具有适当值的RST报文（源IP，目的IP，源端口，目的端口，序列号等），该报文将断开源和目的地之间的TCP连接。 这也是一种拒绝服务的方式。</a:t>
            </a:r>
          </a:p>
          <a:p>
            <a:r>
              <a:rPr lang="zh-CN" altLang="zh-CN" sz="1200" dirty="0">
                <a:solidFill>
                  <a:srgbClr val="FFFF00"/>
                </a:solidFill>
                <a:ea typeface="Microsoft YaHei" charset="-122"/>
              </a:rPr>
              <a:t>RST泛洪的测试工具也是hping3</a:t>
            </a:r>
          </a:p>
          <a:p>
            <a:r>
              <a:rPr lang="zh-CN" altLang="zh-CN" sz="1200" dirty="0">
                <a:solidFill>
                  <a:srgbClr val="FFFF00"/>
                </a:solidFill>
                <a:ea typeface="Microsoft YaHei" charset="-122"/>
              </a:rPr>
              <a:t>命令：hping3 --flood --rand-source -R -p TARGET_PORT TARGET_IP</a:t>
            </a:r>
          </a:p>
          <a:p>
            <a:r>
              <a:rPr lang="zh-CN" altLang="zh-CN" sz="1200" dirty="0">
                <a:solidFill>
                  <a:srgbClr val="FFFF00"/>
                </a:solidFill>
                <a:ea typeface="Microsoft YaHei" charset="-122"/>
              </a:rPr>
              <a:t> </a:t>
            </a:r>
          </a:p>
          <a:p>
            <a:r>
              <a:rPr lang="en-US" altLang="zh-CN" sz="1400" b="1" dirty="0" smtClean="0">
                <a:solidFill>
                  <a:srgbClr val="FF0000"/>
                </a:solidFill>
                <a:latin typeface="Microsoft YaHei" charset="-122"/>
                <a:ea typeface="Microsoft YaHei" charset="-122"/>
                <a:cs typeface="Microsoft YaHei" charset="-122"/>
              </a:rPr>
              <a:t>0x35 </a:t>
            </a:r>
            <a:r>
              <a:rPr lang="zh-CN" altLang="zh-CN" sz="1400" b="1" dirty="0" smtClean="0">
                <a:solidFill>
                  <a:srgbClr val="FF0000"/>
                </a:solidFill>
                <a:latin typeface="Microsoft YaHei" charset="-122"/>
                <a:ea typeface="Microsoft YaHei" charset="-122"/>
                <a:cs typeface="Microsoft YaHei" charset="-122"/>
              </a:rPr>
              <a:t>PUSH </a:t>
            </a:r>
            <a:r>
              <a:rPr lang="zh-CN" altLang="zh-CN" sz="1400" b="1" dirty="0">
                <a:solidFill>
                  <a:srgbClr val="FF0000"/>
                </a:solidFill>
                <a:latin typeface="Microsoft YaHei" charset="-122"/>
                <a:ea typeface="Microsoft YaHei" charset="-122"/>
                <a:cs typeface="Microsoft YaHei" charset="-122"/>
              </a:rPr>
              <a:t>and ACK Flood</a:t>
            </a:r>
            <a:endParaRPr lang="zh-CN" altLang="zh-CN" sz="1400" dirty="0">
              <a:solidFill>
                <a:srgbClr val="FF0000"/>
              </a:solidFill>
              <a:latin typeface="Microsoft YaHei" charset="-122"/>
              <a:ea typeface="Microsoft YaHei" charset="-122"/>
              <a:cs typeface="Microsoft YaHei" charset="-122"/>
            </a:endParaRPr>
          </a:p>
          <a:p>
            <a:r>
              <a:rPr lang="zh-CN" altLang="zh-CN" sz="1200" dirty="0">
                <a:solidFill>
                  <a:srgbClr val="FFFF00"/>
                </a:solidFill>
                <a:ea typeface="Microsoft YaHei" charset="-122"/>
              </a:rPr>
              <a:t> </a:t>
            </a:r>
          </a:p>
          <a:p>
            <a:r>
              <a:rPr lang="zh-CN" altLang="zh-CN" sz="1200" dirty="0">
                <a:solidFill>
                  <a:srgbClr val="FFFF00"/>
                </a:solidFill>
                <a:ea typeface="Microsoft YaHei" charset="-122"/>
              </a:rPr>
              <a:t>通过大量的PUSH和ACK泛洪可以是服务器停止对正常用户的请求进行响应。</a:t>
            </a:r>
          </a:p>
          <a:p>
            <a:r>
              <a:rPr lang="zh-CN" altLang="zh-CN" sz="1200" dirty="0">
                <a:solidFill>
                  <a:srgbClr val="FFFF00"/>
                </a:solidFill>
                <a:ea typeface="Microsoft YaHei" charset="-122"/>
              </a:rPr>
              <a:t>测试工具：hping3 和 LOIC</a:t>
            </a:r>
          </a:p>
          <a:p>
            <a:r>
              <a:rPr lang="zh-CN" altLang="zh-CN" sz="1200" dirty="0">
                <a:solidFill>
                  <a:srgbClr val="FFFF00"/>
                </a:solidFill>
                <a:ea typeface="Microsoft YaHei" charset="-122"/>
              </a:rPr>
              <a:t>命令：hping3 --flood --rand-source -PA -p TARGET_PORT TARGET_</a:t>
            </a:r>
            <a:r>
              <a:rPr lang="zh-CN" altLang="zh-CN" sz="1200" dirty="0" smtClean="0">
                <a:solidFill>
                  <a:srgbClr val="FFFF00"/>
                </a:solidFill>
                <a:ea typeface="Microsoft YaHei" charset="-122"/>
              </a:rPr>
              <a:t>IP</a:t>
            </a:r>
            <a:endParaRPr lang="en-US" altLang="zh-CN" sz="1200" dirty="0" smtClean="0">
              <a:solidFill>
                <a:srgbClr val="FFFF00"/>
              </a:solidFill>
              <a:ea typeface="Microsoft YaHei" charset="-122"/>
            </a:endParaRPr>
          </a:p>
          <a:p>
            <a:endParaRPr lang="zh-CN" altLang="zh-CN" sz="1200" dirty="0">
              <a:solidFill>
                <a:srgbClr val="FFFF00"/>
              </a:solidFill>
              <a:ea typeface="Microsoft YaHei" charset="-122"/>
            </a:endParaRPr>
          </a:p>
          <a:p>
            <a:r>
              <a:rPr lang="en-US" altLang="zh-CN" sz="1400" b="1" dirty="0" smtClean="0">
                <a:solidFill>
                  <a:srgbClr val="FF0000"/>
                </a:solidFill>
                <a:latin typeface="Microsoft YaHei" charset="-122"/>
                <a:ea typeface="Microsoft YaHei" charset="-122"/>
                <a:cs typeface="Microsoft YaHei" charset="-122"/>
              </a:rPr>
              <a:t>0x36 </a:t>
            </a:r>
            <a:r>
              <a:rPr lang="zh-CN" altLang="zh-CN" sz="1400" b="1" dirty="0" smtClean="0">
                <a:solidFill>
                  <a:srgbClr val="FF0000"/>
                </a:solidFill>
                <a:latin typeface="Microsoft YaHei" charset="-122"/>
                <a:ea typeface="Microsoft YaHei" charset="-122"/>
                <a:cs typeface="Microsoft YaHei" charset="-122"/>
              </a:rPr>
              <a:t>ICMP </a:t>
            </a:r>
            <a:r>
              <a:rPr lang="zh-CN" altLang="zh-CN" sz="1400" b="1" dirty="0">
                <a:solidFill>
                  <a:srgbClr val="FF0000"/>
                </a:solidFill>
                <a:latin typeface="Microsoft YaHei" charset="-122"/>
                <a:ea typeface="Microsoft YaHei" charset="-122"/>
                <a:cs typeface="Microsoft YaHei" charset="-122"/>
              </a:rPr>
              <a:t>and IGMP Floods</a:t>
            </a:r>
          </a:p>
          <a:p>
            <a:r>
              <a:rPr lang="zh-CN" altLang="zh-CN" sz="1200" dirty="0">
                <a:solidFill>
                  <a:srgbClr val="FFFF00"/>
                </a:solidFill>
                <a:ea typeface="Microsoft YaHei" charset="-122"/>
              </a:rPr>
              <a:t>ICMP（Internet Control Message Protocol--Internet控制消息协议）和IGMP（Internet Group Management Protocol--Internet组管理协议）是网络层的协议类似于UDP。ICMP递送状态消息，错误报告，回答某些请求，报告路由信息，并且常用于测试网络的连通性和排查问题。IGMP是IP网络上的系统和相邻路由用来建立和维护多播组成员关系的协议。</a:t>
            </a:r>
          </a:p>
          <a:p>
            <a:r>
              <a:rPr lang="zh-CN" altLang="zh-CN" sz="1200" dirty="0">
                <a:solidFill>
                  <a:srgbClr val="FFFF00"/>
                </a:solidFill>
                <a:ea typeface="Microsoft YaHei" charset="-122"/>
              </a:rPr>
              <a:t>ICMP and IGMP Floods类似于UDP不需要任何漏洞，只需要发送大量的ICMP或IGMP数据包，在处理每一个数据包的时候资源消耗殆尽导致拒绝服务。</a:t>
            </a:r>
          </a:p>
          <a:p>
            <a:r>
              <a:rPr lang="zh-CN" altLang="zh-CN" sz="1200" dirty="0">
                <a:solidFill>
                  <a:srgbClr val="FFFF00"/>
                </a:solidFill>
                <a:ea typeface="Microsoft YaHei" charset="-122"/>
              </a:rPr>
              <a:t>测试工具：hping3</a:t>
            </a:r>
          </a:p>
          <a:p>
            <a:r>
              <a:rPr lang="zh-CN" altLang="zh-CN" sz="1200" dirty="0">
                <a:solidFill>
                  <a:srgbClr val="FFFF00"/>
                </a:solidFill>
                <a:ea typeface="Microsoft YaHei" charset="-122"/>
              </a:rPr>
              <a:t>命令：hping3 --flood --rand-source -1 -p TARGET_PORT TARGET_IP</a:t>
            </a:r>
            <a:endParaRPr lang="zh-CN" altLang="zh-CN" sz="1200" dirty="0">
              <a:solidFill>
                <a:srgbClr val="FFFF00"/>
              </a:solidFill>
              <a:effectLst/>
              <a:ea typeface="Microsoft YaHei" charset="-122"/>
            </a:endParaRPr>
          </a:p>
        </p:txBody>
      </p:sp>
    </p:spTree>
    <p:extLst>
      <p:ext uri="{BB962C8B-B14F-4D97-AF65-F5344CB8AC3E}">
        <p14:creationId xmlns:p14="http://schemas.microsoft.com/office/powerpoint/2010/main" val="1093146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1758</TotalTime>
  <Words>2151</Words>
  <Application>Microsoft Macintosh PowerPoint</Application>
  <PresentationFormat>宽屏</PresentationFormat>
  <Paragraphs>189</Paragraphs>
  <Slides>32</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32</vt:i4>
      </vt:variant>
    </vt:vector>
  </HeadingPairs>
  <TitlesOfParts>
    <vt:vector size="41" baseType="lpstr">
      <vt:lpstr>Calibri</vt:lpstr>
      <vt:lpstr>Calibri Light</vt:lpstr>
      <vt:lpstr>DengXian</vt:lpstr>
      <vt:lpstr>Heiti SC Light</vt:lpstr>
      <vt:lpstr>Microsoft YaHei</vt:lpstr>
      <vt:lpstr>宋体</vt:lpstr>
      <vt:lpstr>微软雅黑</vt:lpstr>
      <vt:lpstr>Arial</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meng james</dc:creator>
  <cp:lastModifiedBy>meng james</cp:lastModifiedBy>
  <cp:revision>43</cp:revision>
  <dcterms:created xsi:type="dcterms:W3CDTF">2018-01-11T03:48:12Z</dcterms:created>
  <dcterms:modified xsi:type="dcterms:W3CDTF">2018-01-18T10:33:35Z</dcterms:modified>
</cp:coreProperties>
</file>